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sldIdLst>
    <p:sldId id="256" r:id="rId2"/>
    <p:sldId id="261" r:id="rId3"/>
    <p:sldId id="268" r:id="rId4"/>
    <p:sldId id="260" r:id="rId5"/>
    <p:sldId id="262" r:id="rId6"/>
    <p:sldId id="263" r:id="rId7"/>
    <p:sldId id="272" r:id="rId8"/>
    <p:sldId id="269" r:id="rId9"/>
    <p:sldId id="270" r:id="rId10"/>
    <p:sldId id="273" r:id="rId11"/>
    <p:sldId id="265" r:id="rId12"/>
    <p:sldId id="275" r:id="rId13"/>
    <p:sldId id="266" r:id="rId14"/>
    <p:sldId id="267" r:id="rId15"/>
    <p:sldId id="264" r:id="rId16"/>
    <p:sldId id="274" r:id="rId17"/>
    <p:sldId id="27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54342575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6110749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03374254"/>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7/16/2025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2871641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7/16/2025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62113239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7/16/2025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853329021"/>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7/16/2025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47826737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7/16/2025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1871408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7/16/2025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03873970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69197331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736390249"/>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64DE79-268F-4C1A-8933-263129D2AF90}" type="datetimeFigureOut">
              <a:rPr lang="en-US" dirty="0"/>
              <a:t>7/16/2025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155393006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childcarechoices.gov.uk" TargetMode="Externa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mailto:enquiries@ofsted.gov.uk" TargetMode="Externa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hyperlink" Target="http://www.childcarechoices.gov.uk/"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E7AA7E8-8006-4E1F-A566-FCF37EE6F3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cxnSp>
        <p:nvCxnSpPr>
          <p:cNvPr id="12" name="Straight Connector 11">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8" name="Flowchart: Document 7">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638175" y="0"/>
            <a:ext cx="3248025" cy="3400426"/>
          </a:xfrm>
          <a:prstGeom prst="flowChartDocument">
            <a:avLst/>
          </a:prstGeom>
          <a:solidFill>
            <a:srgbClr val="7D8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TextBox 8">
            <a:extLst>
              <a:ext uri="{FF2B5EF4-FFF2-40B4-BE49-F238E27FC236}">
                <a16:creationId xmlns:a16="http://schemas.microsoft.com/office/drawing/2014/main" id="{9C221015-A9B0-7CC3-34B6-EEA72E7D8B96}"/>
              </a:ext>
            </a:extLst>
          </p:cNvPr>
          <p:cNvSpPr txBox="1"/>
          <p:nvPr/>
        </p:nvSpPr>
        <p:spPr>
          <a:xfrm>
            <a:off x="1158815" y="799381"/>
            <a:ext cx="274320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C000"/>
                </a:solidFill>
                <a:latin typeface="Aptos Display"/>
              </a:rPr>
              <a:t>Welcome to Little Robins Nursery</a:t>
            </a:r>
            <a:r>
              <a:rPr lang="en-US" sz="3200">
                <a:latin typeface="Aptos Display"/>
              </a:rPr>
              <a:t>​</a:t>
            </a:r>
            <a:endParaRPr lang="en-US"/>
          </a:p>
        </p:txBody>
      </p:sp>
      <p:pic>
        <p:nvPicPr>
          <p:cNvPr id="11" name="Picture 10" descr="Picture">
            <a:extLst>
              <a:ext uri="{FF2B5EF4-FFF2-40B4-BE49-F238E27FC236}">
                <a16:creationId xmlns:a16="http://schemas.microsoft.com/office/drawing/2014/main" id="{06217DA7-2653-1245-7590-E1DA691EB213}"/>
              </a:ext>
            </a:extLst>
          </p:cNvPr>
          <p:cNvPicPr>
            <a:picLocks noChangeAspect="1"/>
          </p:cNvPicPr>
          <p:nvPr/>
        </p:nvPicPr>
        <p:blipFill>
          <a:blip r:embed="rId2"/>
          <a:stretch>
            <a:fillRect/>
          </a:stretch>
        </p:blipFill>
        <p:spPr>
          <a:xfrm>
            <a:off x="5302101" y="609420"/>
            <a:ext cx="6619875" cy="5581650"/>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87870C-3AEA-6674-4D45-98678822566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043FD23C-3C4E-F47D-AFA9-333EC92712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TextBox 4">
            <a:extLst>
              <a:ext uri="{FF2B5EF4-FFF2-40B4-BE49-F238E27FC236}">
                <a16:creationId xmlns:a16="http://schemas.microsoft.com/office/drawing/2014/main" id="{5A8F66BA-3C1D-FEB9-09BF-4AF737A82179}"/>
              </a:ext>
            </a:extLst>
          </p:cNvPr>
          <p:cNvSpPr txBox="1"/>
          <p:nvPr/>
        </p:nvSpPr>
        <p:spPr>
          <a:xfrm>
            <a:off x="214579" y="886349"/>
            <a:ext cx="5672176" cy="5095221"/>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lnSpc>
                <a:spcPct val="90000"/>
              </a:lnSpc>
              <a:spcBef>
                <a:spcPts val="1000"/>
              </a:spcBef>
            </a:pPr>
            <a:r>
              <a:rPr lang="en-US" sz="4400">
                <a:solidFill>
                  <a:srgbClr val="FFFFFF"/>
                </a:solidFill>
              </a:rPr>
              <a:t>Contents</a:t>
            </a:r>
            <a:endParaRPr lang="en-US" sz="4400" kern="1200">
              <a:solidFill>
                <a:srgbClr val="FFFFFF"/>
              </a:solidFill>
              <a:latin typeface="+mn-lt"/>
              <a:ea typeface="+mn-ea"/>
              <a:cs typeface="+mn-cs"/>
            </a:endParaRPr>
          </a:p>
        </p:txBody>
      </p:sp>
      <p:cxnSp>
        <p:nvCxnSpPr>
          <p:cNvPr id="12" name="Straight Connector 11">
            <a:extLst>
              <a:ext uri="{FF2B5EF4-FFF2-40B4-BE49-F238E27FC236}">
                <a16:creationId xmlns:a16="http://schemas.microsoft.com/office/drawing/2014/main" id="{5E6B9E82-5D7D-9F30-A881-EC219A5590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489DDF77-29F3-8F4D-E5D7-EB8875A2C389}"/>
              </a:ext>
            </a:extLst>
          </p:cNvPr>
          <p:cNvSpPr txBox="1"/>
          <p:nvPr/>
        </p:nvSpPr>
        <p:spPr>
          <a:xfrm>
            <a:off x="6162137" y="483079"/>
            <a:ext cx="4367840" cy="84484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endParaRPr lang="en-GB" sz="2000" dirty="0"/>
          </a:p>
          <a:p>
            <a:pPr>
              <a:spcAft>
                <a:spcPts val="600"/>
              </a:spcAft>
            </a:pPr>
            <a:endParaRPr lang="en-GB" sz="2000" dirty="0">
              <a:solidFill>
                <a:srgbClr val="FFC000"/>
              </a:solidFill>
            </a:endParaRPr>
          </a:p>
          <a:p>
            <a:pPr marL="285750" indent="-285750">
              <a:spcAft>
                <a:spcPts val="600"/>
              </a:spcAft>
              <a:buFont typeface="Wingdings"/>
              <a:buChar char="v"/>
            </a:pPr>
            <a:r>
              <a:rPr lang="en-GB" dirty="0">
                <a:solidFill>
                  <a:srgbClr val="FFC000"/>
                </a:solidFill>
              </a:rPr>
              <a:t>About Little Robins</a:t>
            </a:r>
            <a:endParaRPr lang="en-GB" dirty="0"/>
          </a:p>
          <a:p>
            <a:pPr marL="285750" indent="-285750">
              <a:spcAft>
                <a:spcPts val="600"/>
              </a:spcAft>
              <a:buFont typeface="Wingdings"/>
              <a:buChar char="v"/>
            </a:pPr>
            <a:r>
              <a:rPr lang="en-GB" dirty="0">
                <a:solidFill>
                  <a:srgbClr val="FFC000"/>
                </a:solidFill>
              </a:rPr>
              <a:t>Our Values</a:t>
            </a:r>
            <a:endParaRPr lang="en-GB" dirty="0"/>
          </a:p>
          <a:p>
            <a:pPr marL="285750" indent="-285750">
              <a:spcAft>
                <a:spcPts val="600"/>
              </a:spcAft>
              <a:buFont typeface="Wingdings"/>
              <a:buChar char="v"/>
            </a:pPr>
            <a:r>
              <a:rPr lang="en-GB" dirty="0">
                <a:solidFill>
                  <a:srgbClr val="FFC000"/>
                </a:solidFill>
              </a:rPr>
              <a:t>Safeguarding</a:t>
            </a:r>
          </a:p>
          <a:p>
            <a:pPr marL="285750" indent="-285750">
              <a:spcAft>
                <a:spcPts val="600"/>
              </a:spcAft>
              <a:buFont typeface="Wingdings"/>
              <a:buChar char="v"/>
            </a:pPr>
            <a:r>
              <a:rPr lang="en-GB" dirty="0">
                <a:solidFill>
                  <a:srgbClr val="FFC000"/>
                </a:solidFill>
              </a:rPr>
              <a:t>Settling In</a:t>
            </a:r>
          </a:p>
          <a:p>
            <a:pPr marL="285750" indent="-285750">
              <a:spcAft>
                <a:spcPts val="600"/>
              </a:spcAft>
              <a:buFont typeface="Wingdings"/>
              <a:buChar char="v"/>
            </a:pPr>
            <a:r>
              <a:rPr lang="en-GB" dirty="0">
                <a:solidFill>
                  <a:srgbClr val="FFC000"/>
                </a:solidFill>
              </a:rPr>
              <a:t>Early Learning Curriculum</a:t>
            </a:r>
          </a:p>
          <a:p>
            <a:pPr marL="285750" indent="-285750">
              <a:spcAft>
                <a:spcPts val="600"/>
              </a:spcAft>
              <a:buFont typeface="Wingdings"/>
              <a:buChar char="v"/>
            </a:pPr>
            <a:r>
              <a:rPr lang="en-GB" dirty="0">
                <a:solidFill>
                  <a:srgbClr val="FFC000"/>
                </a:solidFill>
              </a:rPr>
              <a:t>What to wear</a:t>
            </a:r>
          </a:p>
          <a:p>
            <a:pPr marL="285750" indent="-285750">
              <a:spcAft>
                <a:spcPts val="600"/>
              </a:spcAft>
              <a:buFont typeface="Wingdings"/>
              <a:buChar char="v"/>
            </a:pPr>
            <a:r>
              <a:rPr lang="en-GB" dirty="0">
                <a:solidFill>
                  <a:srgbClr val="FFC000"/>
                </a:solidFill>
              </a:rPr>
              <a:t>What you need to provide us with</a:t>
            </a:r>
          </a:p>
          <a:p>
            <a:pPr marL="285750" indent="-285750">
              <a:spcAft>
                <a:spcPts val="600"/>
              </a:spcAft>
              <a:buFont typeface="Wingdings"/>
              <a:buChar char="v"/>
            </a:pPr>
            <a:r>
              <a:rPr lang="en-GB" dirty="0">
                <a:solidFill>
                  <a:srgbClr val="FFC000"/>
                </a:solidFill>
              </a:rPr>
              <a:t>Absence and sickness</a:t>
            </a:r>
          </a:p>
          <a:p>
            <a:pPr marL="285750" indent="-285750">
              <a:spcAft>
                <a:spcPts val="600"/>
              </a:spcAft>
              <a:buFont typeface="Wingdings"/>
              <a:buChar char="v"/>
            </a:pPr>
            <a:r>
              <a:rPr lang="en-GB" dirty="0">
                <a:solidFill>
                  <a:srgbClr val="FFC000"/>
                </a:solidFill>
              </a:rPr>
              <a:t>Mealtimes and bottles</a:t>
            </a:r>
          </a:p>
          <a:p>
            <a:pPr marL="285750" indent="-285750">
              <a:spcAft>
                <a:spcPts val="600"/>
              </a:spcAft>
              <a:buFont typeface="Wingdings"/>
              <a:buChar char="v"/>
            </a:pPr>
            <a:r>
              <a:rPr lang="en-GB" dirty="0">
                <a:solidFill>
                  <a:srgbClr val="FFC000"/>
                </a:solidFill>
              </a:rPr>
              <a:t>Nursery Fees</a:t>
            </a:r>
          </a:p>
          <a:p>
            <a:pPr marL="285750" indent="-285750">
              <a:spcAft>
                <a:spcPts val="600"/>
              </a:spcAft>
              <a:buFont typeface="Wingdings"/>
              <a:buChar char="v"/>
            </a:pPr>
            <a:r>
              <a:rPr lang="en-GB" dirty="0">
                <a:solidFill>
                  <a:srgbClr val="FFC000"/>
                </a:solidFill>
              </a:rPr>
              <a:t>Behaviour</a:t>
            </a:r>
          </a:p>
          <a:p>
            <a:pPr marL="285750" indent="-285750">
              <a:spcAft>
                <a:spcPts val="600"/>
              </a:spcAft>
              <a:buFont typeface="Wingdings"/>
              <a:buChar char="v"/>
            </a:pPr>
            <a:r>
              <a:rPr lang="en-GB" dirty="0">
                <a:solidFill>
                  <a:srgbClr val="FFC000"/>
                </a:solidFill>
              </a:rPr>
              <a:t>Equality and Diversity</a:t>
            </a:r>
          </a:p>
          <a:p>
            <a:pPr marL="285750" indent="-285750">
              <a:spcAft>
                <a:spcPts val="600"/>
              </a:spcAft>
              <a:buFont typeface="Wingdings"/>
              <a:buChar char="v"/>
            </a:pPr>
            <a:r>
              <a:rPr lang="en-GB" dirty="0">
                <a:solidFill>
                  <a:srgbClr val="FFC000"/>
                </a:solidFill>
              </a:rPr>
              <a:t>Key Nursery Information</a:t>
            </a:r>
          </a:p>
          <a:p>
            <a:pPr marL="285750" indent="-285750">
              <a:spcAft>
                <a:spcPts val="600"/>
              </a:spcAft>
              <a:buFont typeface="Wingdings"/>
              <a:buChar char="v"/>
            </a:pPr>
            <a:r>
              <a:rPr lang="en-GB" dirty="0">
                <a:solidFill>
                  <a:srgbClr val="FFC000"/>
                </a:solidFill>
              </a:rPr>
              <a:t>Complaints</a:t>
            </a:r>
          </a:p>
          <a:p>
            <a:pPr marL="285750" indent="-285750">
              <a:spcAft>
                <a:spcPts val="600"/>
              </a:spcAft>
              <a:buFont typeface="Wingdings"/>
              <a:buChar char="v"/>
            </a:pPr>
            <a:r>
              <a:rPr lang="en-GB" dirty="0">
                <a:solidFill>
                  <a:srgbClr val="FFC000"/>
                </a:solidFill>
              </a:rPr>
              <a:t>FAQs</a:t>
            </a:r>
          </a:p>
          <a:p>
            <a:pPr marL="285750" indent="-285750">
              <a:spcAft>
                <a:spcPts val="600"/>
              </a:spcAft>
              <a:buFont typeface="Wingdings"/>
              <a:buChar char="v"/>
            </a:pPr>
            <a:endParaRPr lang="en-GB" dirty="0">
              <a:solidFill>
                <a:srgbClr val="FFC000"/>
              </a:solidFill>
            </a:endParaRPr>
          </a:p>
          <a:p>
            <a:pPr marL="342900" indent="-342900">
              <a:spcAft>
                <a:spcPts val="600"/>
              </a:spcAft>
              <a:buFont typeface="Wingdings"/>
              <a:buChar char="v"/>
            </a:pPr>
            <a:endParaRPr lang="en-GB" sz="2000" dirty="0">
              <a:solidFill>
                <a:srgbClr val="FFC000"/>
              </a:solidFill>
            </a:endParaRPr>
          </a:p>
          <a:p>
            <a:pPr>
              <a:spcAft>
                <a:spcPts val="600"/>
              </a:spcAft>
            </a:pPr>
            <a:endParaRPr lang="en-US" sz="1600" dirty="0"/>
          </a:p>
          <a:p>
            <a:pPr>
              <a:spcAft>
                <a:spcPts val="600"/>
              </a:spcAft>
            </a:pPr>
            <a:endParaRPr lang="en-US" sz="1600" dirty="0"/>
          </a:p>
          <a:p>
            <a:pPr>
              <a:spcAft>
                <a:spcPts val="600"/>
              </a:spcAft>
            </a:pPr>
            <a:endParaRPr lang="en-US" sz="1600" dirty="0"/>
          </a:p>
          <a:p>
            <a:pPr>
              <a:spcAft>
                <a:spcPts val="600"/>
              </a:spcAft>
            </a:pPr>
            <a:endParaRPr lang="en-US" sz="1600" dirty="0"/>
          </a:p>
          <a:p>
            <a:pPr>
              <a:spcAft>
                <a:spcPts val="600"/>
              </a:spcAft>
            </a:pPr>
            <a:endParaRPr lang="en-US" sz="1600" dirty="0"/>
          </a:p>
        </p:txBody>
      </p:sp>
      <p:pic>
        <p:nvPicPr>
          <p:cNvPr id="6" name="Picture 5" descr="Picture">
            <a:extLst>
              <a:ext uri="{FF2B5EF4-FFF2-40B4-BE49-F238E27FC236}">
                <a16:creationId xmlns:a16="http://schemas.microsoft.com/office/drawing/2014/main" id="{11C04CAB-EA33-CF04-6F39-ABAED38FF3A7}"/>
              </a:ext>
            </a:extLst>
          </p:cNvPr>
          <p:cNvPicPr>
            <a:picLocks noChangeAspect="1"/>
          </p:cNvPicPr>
          <p:nvPr/>
        </p:nvPicPr>
        <p:blipFill>
          <a:blip r:embed="rId2"/>
          <a:stretch>
            <a:fillRect/>
          </a:stretch>
        </p:blipFill>
        <p:spPr>
          <a:xfrm>
            <a:off x="-621371" y="1141382"/>
            <a:ext cx="6619875" cy="5581650"/>
          </a:xfrm>
          <a:prstGeom prst="rect">
            <a:avLst/>
          </a:prstGeom>
        </p:spPr>
      </p:pic>
    </p:spTree>
    <p:extLst>
      <p:ext uri="{BB962C8B-B14F-4D97-AF65-F5344CB8AC3E}">
        <p14:creationId xmlns:p14="http://schemas.microsoft.com/office/powerpoint/2010/main" val="820051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60456A-EDAC-4D11-D2BF-483239A54AF0}"/>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5E3D4C79-3625-2DDD-2896-C4F3360C40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TextBox 4">
            <a:extLst>
              <a:ext uri="{FF2B5EF4-FFF2-40B4-BE49-F238E27FC236}">
                <a16:creationId xmlns:a16="http://schemas.microsoft.com/office/drawing/2014/main" id="{FE799387-2611-723B-914C-BBF3E9E8C359}"/>
              </a:ext>
            </a:extLst>
          </p:cNvPr>
          <p:cNvSpPr txBox="1"/>
          <p:nvPr/>
        </p:nvSpPr>
        <p:spPr>
          <a:xfrm>
            <a:off x="214579" y="886349"/>
            <a:ext cx="5672176" cy="5095221"/>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Bef>
                <a:spcPts val="1000"/>
              </a:spcBef>
            </a:pPr>
            <a:r>
              <a:rPr lang="en-US" sz="4400">
                <a:solidFill>
                  <a:srgbClr val="FFFFFF"/>
                </a:solidFill>
              </a:rPr>
              <a:t>About Little Robins</a:t>
            </a:r>
            <a:endParaRPr lang="en-US" sz="4400" kern="1200">
              <a:solidFill>
                <a:srgbClr val="FFFFFF"/>
              </a:solidFill>
              <a:latin typeface="+mn-lt"/>
              <a:ea typeface="+mn-ea"/>
              <a:cs typeface="+mn-cs"/>
            </a:endParaRPr>
          </a:p>
        </p:txBody>
      </p:sp>
      <p:cxnSp>
        <p:nvCxnSpPr>
          <p:cNvPr id="12" name="Straight Connector 11">
            <a:extLst>
              <a:ext uri="{FF2B5EF4-FFF2-40B4-BE49-F238E27FC236}">
                <a16:creationId xmlns:a16="http://schemas.microsoft.com/office/drawing/2014/main" id="{83678B8F-2DD2-25B2-6287-0FB044DD4F0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4B558990-7216-F549-822C-62B1AF34177D}"/>
              </a:ext>
            </a:extLst>
          </p:cNvPr>
          <p:cNvSpPr txBox="1"/>
          <p:nvPr/>
        </p:nvSpPr>
        <p:spPr>
          <a:xfrm>
            <a:off x="5768788" y="479760"/>
            <a:ext cx="6101747" cy="74789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Aft>
                <a:spcPts val="600"/>
              </a:spcAft>
              <a:buFont typeface="Wingdings"/>
              <a:buChar char="v"/>
            </a:pPr>
            <a:endParaRPr lang="en-GB" dirty="0">
              <a:solidFill>
                <a:srgbClr val="FFC000"/>
              </a:solidFill>
            </a:endParaRPr>
          </a:p>
          <a:p>
            <a:pPr>
              <a:spcAft>
                <a:spcPts val="600"/>
              </a:spcAft>
            </a:pPr>
            <a:r>
              <a:rPr lang="en-GB" dirty="0">
                <a:solidFill>
                  <a:srgbClr val="FFC000"/>
                </a:solidFill>
              </a:rPr>
              <a:t>Inspired by Passion, Built on Experience</a:t>
            </a:r>
          </a:p>
          <a:p>
            <a:pPr>
              <a:spcAft>
                <a:spcPts val="600"/>
              </a:spcAft>
            </a:pPr>
            <a:r>
              <a:rPr lang="en-GB" dirty="0">
                <a:solidFill>
                  <a:srgbClr val="FFC000"/>
                </a:solidFill>
              </a:rPr>
              <a:t>Little Robins was founded by James, who brings over 10 years of leadership and educational expertise to early years development. His inspiration came from a deep understanding of how critical the first 1000 days of a child’s life are for shaping their long-term wellbeing, confidence, and love for learning.</a:t>
            </a:r>
          </a:p>
          <a:p>
            <a:pPr>
              <a:spcAft>
                <a:spcPts val="600"/>
              </a:spcAft>
            </a:pPr>
            <a:r>
              <a:rPr lang="en-GB" dirty="0">
                <a:solidFill>
                  <a:srgbClr val="FFC000"/>
                </a:solidFill>
              </a:rPr>
              <a:t>James envisioned a nursery where every child feels valued, safe, and supported to grow at their own pace. The name “Little Robins” symbolises our nurturing approach — just like a robin cares for its nest, we care for your child’s early steps in life. At Little Robins, our delivery aims are simple yet powerful: To provide every child with meaningful opportunities to explore, play, and discover. To support learning through a carefully tailored curriculum that nurtures curiosity and confidence. To create strong partnerships with families, because we believe education begins with trust. We are passionate about giving children the best possible start. Our focus is on building a setting where children are at the heart of everything — emotionally, socially, and intellectually.</a:t>
            </a:r>
          </a:p>
          <a:p>
            <a:pPr>
              <a:spcAft>
                <a:spcPts val="600"/>
              </a:spcAft>
            </a:pPr>
            <a:endParaRPr lang="en-US" sz="1600" dirty="0">
              <a:solidFill>
                <a:srgbClr val="FF0000"/>
              </a:solidFill>
            </a:endParaRPr>
          </a:p>
          <a:p>
            <a:pPr>
              <a:spcAft>
                <a:spcPts val="600"/>
              </a:spcAft>
            </a:pPr>
            <a:endParaRPr lang="en-US" sz="1600" dirty="0">
              <a:solidFill>
                <a:srgbClr val="FF0000"/>
              </a:solidFill>
            </a:endParaRPr>
          </a:p>
          <a:p>
            <a:pPr>
              <a:spcAft>
                <a:spcPts val="600"/>
              </a:spcAft>
            </a:pPr>
            <a:endParaRPr lang="en-US" sz="1600" dirty="0"/>
          </a:p>
          <a:p>
            <a:pPr>
              <a:spcAft>
                <a:spcPts val="600"/>
              </a:spcAft>
            </a:pPr>
            <a:endParaRPr lang="en-US" sz="1600" dirty="0"/>
          </a:p>
          <a:p>
            <a:pPr>
              <a:spcAft>
                <a:spcPts val="600"/>
              </a:spcAft>
            </a:pPr>
            <a:endParaRPr lang="en-US" sz="1600" dirty="0"/>
          </a:p>
        </p:txBody>
      </p:sp>
      <p:pic>
        <p:nvPicPr>
          <p:cNvPr id="3" name="Picture 2" descr="Profile photo">
            <a:extLst>
              <a:ext uri="{FF2B5EF4-FFF2-40B4-BE49-F238E27FC236}">
                <a16:creationId xmlns:a16="http://schemas.microsoft.com/office/drawing/2014/main" id="{CA5A7E29-AD03-6835-2A82-91E98778C58B}"/>
              </a:ext>
            </a:extLst>
          </p:cNvPr>
          <p:cNvPicPr>
            <a:picLocks noChangeAspect="1"/>
          </p:cNvPicPr>
          <p:nvPr/>
        </p:nvPicPr>
        <p:blipFill>
          <a:blip r:embed="rId2"/>
          <a:stretch>
            <a:fillRect/>
          </a:stretch>
        </p:blipFill>
        <p:spPr>
          <a:xfrm>
            <a:off x="1327210" y="2427078"/>
            <a:ext cx="2852108" cy="2837731"/>
          </a:xfrm>
          <a:prstGeom prst="rect">
            <a:avLst/>
          </a:prstGeom>
        </p:spPr>
      </p:pic>
    </p:spTree>
    <p:extLst>
      <p:ext uri="{BB962C8B-B14F-4D97-AF65-F5344CB8AC3E}">
        <p14:creationId xmlns:p14="http://schemas.microsoft.com/office/powerpoint/2010/main" val="2149353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2C0234-3144-E7D7-E5FE-50F037FB7984}"/>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6CC664A2-8B3F-7233-687C-76D5797407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TextBox 4">
            <a:extLst>
              <a:ext uri="{FF2B5EF4-FFF2-40B4-BE49-F238E27FC236}">
                <a16:creationId xmlns:a16="http://schemas.microsoft.com/office/drawing/2014/main" id="{8C981D56-DEA9-8CFC-3761-BFC08FBDB648}"/>
              </a:ext>
            </a:extLst>
          </p:cNvPr>
          <p:cNvSpPr txBox="1"/>
          <p:nvPr/>
        </p:nvSpPr>
        <p:spPr>
          <a:xfrm>
            <a:off x="430239" y="1303293"/>
            <a:ext cx="5672176" cy="825146"/>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lnSpc>
                <a:spcPct val="90000"/>
              </a:lnSpc>
              <a:spcBef>
                <a:spcPts val="1000"/>
              </a:spcBef>
            </a:pPr>
            <a:r>
              <a:rPr lang="en-US" sz="4400" kern="1200">
                <a:solidFill>
                  <a:srgbClr val="FFFFFF"/>
                </a:solidFill>
                <a:latin typeface="+mn-lt"/>
                <a:ea typeface="+mn-ea"/>
                <a:cs typeface="+mn-cs"/>
              </a:rPr>
              <a:t>Our Values</a:t>
            </a:r>
          </a:p>
        </p:txBody>
      </p:sp>
      <p:cxnSp>
        <p:nvCxnSpPr>
          <p:cNvPr id="12" name="Straight Connector 11">
            <a:extLst>
              <a:ext uri="{FF2B5EF4-FFF2-40B4-BE49-F238E27FC236}">
                <a16:creationId xmlns:a16="http://schemas.microsoft.com/office/drawing/2014/main" id="{C766A835-EBE2-DFA2-88A8-DC8E11E22E2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B5DA497C-75F2-1A6F-9C39-6915124D5C79}"/>
              </a:ext>
            </a:extLst>
          </p:cNvPr>
          <p:cNvSpPr txBox="1"/>
          <p:nvPr/>
        </p:nvSpPr>
        <p:spPr>
          <a:xfrm>
            <a:off x="281797" y="2136476"/>
            <a:ext cx="4367840" cy="38164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endParaRPr lang="en-GB" sz="2000"/>
          </a:p>
          <a:p>
            <a:pPr>
              <a:spcAft>
                <a:spcPts val="600"/>
              </a:spcAft>
            </a:pPr>
            <a:r>
              <a:rPr lang="en-GB" sz="1600">
                <a:solidFill>
                  <a:srgbClr val="FFC000"/>
                </a:solidFill>
              </a:rPr>
              <a:t>Our mission is to create and inspire happy memories by taking your child under our wing. </a:t>
            </a:r>
            <a:endParaRPr lang="en-US" sz="1600">
              <a:solidFill>
                <a:srgbClr val="FFC000"/>
              </a:solidFill>
            </a:endParaRPr>
          </a:p>
          <a:p>
            <a:pPr>
              <a:spcAft>
                <a:spcPts val="600"/>
              </a:spcAft>
            </a:pPr>
            <a:r>
              <a:rPr lang="en-GB" sz="1600">
                <a:solidFill>
                  <a:srgbClr val="FFC000"/>
                </a:solidFill>
              </a:rPr>
              <a:t>Our setting with its robust policies and procedures together, with our caring  professional team, will provide a happy and secure environment for your child to develop and learn whilst in our care with our bespoke curriculum.</a:t>
            </a:r>
            <a:endParaRPr lang="en-US" sz="1600">
              <a:solidFill>
                <a:srgbClr val="FFC000"/>
              </a:solidFill>
            </a:endParaRPr>
          </a:p>
          <a:p>
            <a:pPr>
              <a:spcAft>
                <a:spcPts val="600"/>
              </a:spcAft>
            </a:pPr>
            <a:endParaRPr lang="en-US" sz="1600"/>
          </a:p>
          <a:p>
            <a:pPr>
              <a:spcAft>
                <a:spcPts val="600"/>
              </a:spcAft>
            </a:pPr>
            <a:endParaRPr lang="en-US" sz="1600"/>
          </a:p>
          <a:p>
            <a:pPr>
              <a:spcAft>
                <a:spcPts val="600"/>
              </a:spcAft>
            </a:pPr>
            <a:endParaRPr lang="en-US" sz="1600"/>
          </a:p>
          <a:p>
            <a:pPr>
              <a:spcAft>
                <a:spcPts val="600"/>
              </a:spcAft>
            </a:pPr>
            <a:endParaRPr lang="en-US" sz="1600"/>
          </a:p>
        </p:txBody>
      </p:sp>
      <p:pic>
        <p:nvPicPr>
          <p:cNvPr id="7" name="Picture 6" descr="Picture">
            <a:extLst>
              <a:ext uri="{FF2B5EF4-FFF2-40B4-BE49-F238E27FC236}">
                <a16:creationId xmlns:a16="http://schemas.microsoft.com/office/drawing/2014/main" id="{4B06DB6D-15C0-101D-171A-61CDDC029FDF}"/>
              </a:ext>
            </a:extLst>
          </p:cNvPr>
          <p:cNvPicPr>
            <a:picLocks noChangeAspect="1"/>
          </p:cNvPicPr>
          <p:nvPr/>
        </p:nvPicPr>
        <p:blipFill>
          <a:blip r:embed="rId2"/>
          <a:srcRect t="7608" b="8130"/>
          <a:stretch>
            <a:fillRect/>
          </a:stretch>
        </p:blipFill>
        <p:spPr>
          <a:xfrm>
            <a:off x="6224698" y="1402079"/>
            <a:ext cx="4809251" cy="4054816"/>
          </a:xfrm>
          <a:prstGeom prst="rect">
            <a:avLst/>
          </a:prstGeom>
        </p:spPr>
      </p:pic>
    </p:spTree>
    <p:extLst>
      <p:ext uri="{BB962C8B-B14F-4D97-AF65-F5344CB8AC3E}">
        <p14:creationId xmlns:p14="http://schemas.microsoft.com/office/powerpoint/2010/main" val="3993506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31216BF-7CE6-25EB-B0D3-5AEA840376D9}"/>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9650CA75-DA2C-3B67-9514-59F6B10DC5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TextBox 4">
            <a:extLst>
              <a:ext uri="{FF2B5EF4-FFF2-40B4-BE49-F238E27FC236}">
                <a16:creationId xmlns:a16="http://schemas.microsoft.com/office/drawing/2014/main" id="{433955E5-AF25-FD5F-1BC8-C2CFAD14D14C}"/>
              </a:ext>
            </a:extLst>
          </p:cNvPr>
          <p:cNvSpPr txBox="1"/>
          <p:nvPr/>
        </p:nvSpPr>
        <p:spPr>
          <a:xfrm>
            <a:off x="214579" y="871972"/>
            <a:ext cx="4593875" cy="1127071"/>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Bef>
                <a:spcPts val="1000"/>
              </a:spcBef>
            </a:pPr>
            <a:r>
              <a:rPr lang="en-US" sz="4400">
                <a:solidFill>
                  <a:srgbClr val="FFFFFF"/>
                </a:solidFill>
              </a:rPr>
              <a:t>Safe Guarding</a:t>
            </a:r>
            <a:endParaRPr lang="en-US" sz="4400" kern="1200">
              <a:solidFill>
                <a:srgbClr val="FFFFFF"/>
              </a:solidFill>
              <a:latin typeface="+mn-lt"/>
              <a:ea typeface="+mn-ea"/>
              <a:cs typeface="+mn-cs"/>
            </a:endParaRPr>
          </a:p>
        </p:txBody>
      </p:sp>
      <p:cxnSp>
        <p:nvCxnSpPr>
          <p:cNvPr id="12" name="Straight Connector 11">
            <a:extLst>
              <a:ext uri="{FF2B5EF4-FFF2-40B4-BE49-F238E27FC236}">
                <a16:creationId xmlns:a16="http://schemas.microsoft.com/office/drawing/2014/main" id="{DBBE752C-5E51-7C33-55BF-2C07C90A0A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7A229ACD-E10B-2A2B-8E94-2180642EFEA3}"/>
              </a:ext>
            </a:extLst>
          </p:cNvPr>
          <p:cNvSpPr txBox="1"/>
          <p:nvPr/>
        </p:nvSpPr>
        <p:spPr>
          <a:xfrm>
            <a:off x="5683703" y="0"/>
            <a:ext cx="5633047" cy="66018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endParaRPr lang="en-GB" sz="2000" dirty="0"/>
          </a:p>
          <a:p>
            <a:pPr>
              <a:spcAft>
                <a:spcPts val="600"/>
              </a:spcAft>
            </a:pPr>
            <a:r>
              <a:rPr lang="en-GB" dirty="0">
                <a:solidFill>
                  <a:srgbClr val="FFC000"/>
                </a:solidFill>
              </a:rPr>
              <a:t>Little Robins nursey and all its employees have a duty to safeguard all children in our care. The designated Safeguarding lead will answer any  concerns that you may have and details of our safeguarding policy are available upon request.</a:t>
            </a:r>
          </a:p>
          <a:p>
            <a:pPr>
              <a:spcAft>
                <a:spcPts val="600"/>
              </a:spcAft>
            </a:pPr>
            <a:r>
              <a:rPr lang="en-GB" dirty="0">
                <a:solidFill>
                  <a:srgbClr val="FFC000"/>
                </a:solidFill>
              </a:rPr>
              <a:t>We have a whistle blowing procedures in place and if an employee of the nursery have any concerns relating to the well being of any child be it within the nursery or home life thy are aware of the procedures to follow. </a:t>
            </a:r>
          </a:p>
          <a:p>
            <a:pPr>
              <a:spcAft>
                <a:spcPts val="600"/>
              </a:spcAft>
            </a:pPr>
            <a:r>
              <a:rPr lang="en-GB" dirty="0">
                <a:solidFill>
                  <a:srgbClr val="FFC000"/>
                </a:solidFill>
              </a:rPr>
              <a:t>As part of our commitment to safer recruitment all staff members are DBS checked and as part of their induction receive training on the policies and procedures to follow</a:t>
            </a:r>
          </a:p>
          <a:p>
            <a:pPr>
              <a:spcAft>
                <a:spcPts val="600"/>
              </a:spcAft>
            </a:pPr>
            <a:r>
              <a:rPr lang="en-US" dirty="0">
                <a:solidFill>
                  <a:srgbClr val="FFC000"/>
                </a:solidFill>
              </a:rPr>
              <a:t>Security is of paramount importance at Little Robins and children can only be collected by parents or guardians. In the event that your child needs to be collected by another adult then you must email the name and address of the person collecting your child and they will need to provide proof of identity and evidence of their address before the child can be released .</a:t>
            </a:r>
          </a:p>
          <a:p>
            <a:pPr>
              <a:spcAft>
                <a:spcPts val="600"/>
              </a:spcAft>
            </a:pPr>
            <a:r>
              <a:rPr lang="en-GB" dirty="0">
                <a:solidFill>
                  <a:srgbClr val="FFC000"/>
                </a:solidFill>
                <a:latin typeface="Aptos"/>
                <a:cs typeface="Times New Roman"/>
              </a:rPr>
              <a:t>We reserve the right not to release your child to a person if we are not satisfied, they are authorised to collect them.</a:t>
            </a:r>
            <a:endParaRPr lang="en-US" dirty="0">
              <a:solidFill>
                <a:srgbClr val="FFC000"/>
              </a:solidFill>
              <a:latin typeface="Aptos"/>
              <a:cs typeface="Times New Roman"/>
            </a:endParaRPr>
          </a:p>
        </p:txBody>
      </p:sp>
      <p:pic>
        <p:nvPicPr>
          <p:cNvPr id="2" name="Picture 1" descr="A group of yellow building blocks&#10;&#10;AI-generated content may be incorrect.">
            <a:extLst>
              <a:ext uri="{FF2B5EF4-FFF2-40B4-BE49-F238E27FC236}">
                <a16:creationId xmlns:a16="http://schemas.microsoft.com/office/drawing/2014/main" id="{56A519C5-CB9E-B0DB-D3DC-4F3CA69DC131}"/>
              </a:ext>
            </a:extLst>
          </p:cNvPr>
          <p:cNvPicPr>
            <a:picLocks noChangeAspect="1"/>
          </p:cNvPicPr>
          <p:nvPr/>
        </p:nvPicPr>
        <p:blipFill>
          <a:blip r:embed="rId2"/>
          <a:stretch>
            <a:fillRect/>
          </a:stretch>
        </p:blipFill>
        <p:spPr>
          <a:xfrm>
            <a:off x="511541" y="1587692"/>
            <a:ext cx="4296853" cy="4842114"/>
          </a:xfrm>
          <a:prstGeom prst="rect">
            <a:avLst/>
          </a:prstGeom>
        </p:spPr>
      </p:pic>
    </p:spTree>
    <p:extLst>
      <p:ext uri="{BB962C8B-B14F-4D97-AF65-F5344CB8AC3E}">
        <p14:creationId xmlns:p14="http://schemas.microsoft.com/office/powerpoint/2010/main" val="624270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EFD04B9-3792-81E1-25E3-3AEC3EF986AA}"/>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70258F5-805F-4CAF-EFB0-E7A10DD680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TextBox 4">
            <a:extLst>
              <a:ext uri="{FF2B5EF4-FFF2-40B4-BE49-F238E27FC236}">
                <a16:creationId xmlns:a16="http://schemas.microsoft.com/office/drawing/2014/main" id="{22C8896C-6E66-9386-B581-87A52A6FB19C}"/>
              </a:ext>
            </a:extLst>
          </p:cNvPr>
          <p:cNvSpPr txBox="1"/>
          <p:nvPr/>
        </p:nvSpPr>
        <p:spPr>
          <a:xfrm>
            <a:off x="214579" y="886349"/>
            <a:ext cx="5672176" cy="5095221"/>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Bef>
                <a:spcPts val="1000"/>
              </a:spcBef>
            </a:pPr>
            <a:r>
              <a:rPr lang="en-US" sz="4400">
                <a:solidFill>
                  <a:srgbClr val="FFFFFF"/>
                </a:solidFill>
              </a:rPr>
              <a:t>Settling In</a:t>
            </a:r>
            <a:endParaRPr lang="en-US">
              <a:ea typeface="+mn-ea"/>
              <a:cs typeface="+mn-cs"/>
            </a:endParaRPr>
          </a:p>
        </p:txBody>
      </p:sp>
      <p:cxnSp>
        <p:nvCxnSpPr>
          <p:cNvPr id="12" name="Straight Connector 11">
            <a:extLst>
              <a:ext uri="{FF2B5EF4-FFF2-40B4-BE49-F238E27FC236}">
                <a16:creationId xmlns:a16="http://schemas.microsoft.com/office/drawing/2014/main" id="{97429F85-96A6-2AF3-8D86-DF58220D65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7EF5BC0-7E68-EBDC-7FF7-12D0D97986EE}"/>
              </a:ext>
            </a:extLst>
          </p:cNvPr>
          <p:cNvSpPr txBox="1"/>
          <p:nvPr/>
        </p:nvSpPr>
        <p:spPr>
          <a:xfrm>
            <a:off x="6155796" y="1116204"/>
            <a:ext cx="5460520"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b="1" dirty="0">
              <a:solidFill>
                <a:srgbClr val="FFC000"/>
              </a:solidFill>
            </a:endParaRPr>
          </a:p>
          <a:p>
            <a:r>
              <a:rPr lang="en-GB" dirty="0">
                <a:solidFill>
                  <a:srgbClr val="FFC000"/>
                </a:solidFill>
              </a:rPr>
              <a:t>Before your child's start date we  will do our utmost to cater for their requirements by arranging settling in sessions  which we believe are important for a child to feel confident in their setting and to build trust between parents and staff. </a:t>
            </a:r>
          </a:p>
          <a:p>
            <a:r>
              <a:rPr lang="en-GB" dirty="0">
                <a:solidFill>
                  <a:srgbClr val="FFC000"/>
                </a:solidFill>
              </a:rPr>
              <a:t>Some children settle in very quickly whilst others may take a little longer to get used to their surroundings. </a:t>
            </a:r>
            <a:endParaRPr lang="en-GB" dirty="0">
              <a:solidFill>
                <a:srgbClr val="000000"/>
              </a:solidFill>
            </a:endParaRPr>
          </a:p>
          <a:p>
            <a:r>
              <a:rPr lang="en-GB" dirty="0">
                <a:solidFill>
                  <a:srgbClr val="FFC000"/>
                </a:solidFill>
              </a:rPr>
              <a:t>We believe that a relaxed and gradual introduction to nursery life is time well invested and parents and carers are invited to phone at any time to check that all is well with their child.</a:t>
            </a:r>
            <a:endParaRPr lang="en-GB" dirty="0"/>
          </a:p>
          <a:p>
            <a:r>
              <a:rPr lang="en-GB" dirty="0">
                <a:solidFill>
                  <a:srgbClr val="FFC000"/>
                </a:solidFill>
              </a:rPr>
              <a:t>Each child is assigned a Keyperson with that member of staff having particular responsibility for your child where you can advise of any particular needs your child may have and that member of staff will be able to share information on your child's progress on a regular basis</a:t>
            </a:r>
          </a:p>
          <a:p>
            <a:endParaRPr lang="en-GB" sz="1600" dirty="0">
              <a:solidFill>
                <a:srgbClr val="FFC000"/>
              </a:solidFill>
            </a:endParaRPr>
          </a:p>
          <a:p>
            <a:endParaRPr lang="en-GB" sz="2000" dirty="0">
              <a:solidFill>
                <a:srgbClr val="FFC000"/>
              </a:solidFill>
            </a:endParaRPr>
          </a:p>
        </p:txBody>
      </p:sp>
      <p:pic>
        <p:nvPicPr>
          <p:cNvPr id="4" name="Picture 3" descr="1321500268">
            <a:extLst>
              <a:ext uri="{FF2B5EF4-FFF2-40B4-BE49-F238E27FC236}">
                <a16:creationId xmlns:a16="http://schemas.microsoft.com/office/drawing/2014/main" id="{C69C1ED1-AF7A-3379-A85B-59B44F0F48EC}"/>
              </a:ext>
            </a:extLst>
          </p:cNvPr>
          <p:cNvPicPr>
            <a:picLocks noChangeAspect="1"/>
          </p:cNvPicPr>
          <p:nvPr/>
        </p:nvPicPr>
        <p:blipFill>
          <a:blip r:embed="rId2"/>
          <a:stretch>
            <a:fillRect/>
          </a:stretch>
        </p:blipFill>
        <p:spPr>
          <a:xfrm>
            <a:off x="429615" y="1964038"/>
            <a:ext cx="4431639" cy="3792566"/>
          </a:xfrm>
          <a:prstGeom prst="rect">
            <a:avLst/>
          </a:prstGeom>
        </p:spPr>
      </p:pic>
    </p:spTree>
    <p:extLst>
      <p:ext uri="{BB962C8B-B14F-4D97-AF65-F5344CB8AC3E}">
        <p14:creationId xmlns:p14="http://schemas.microsoft.com/office/powerpoint/2010/main" val="2225174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F11957-DD6C-D00C-4ED2-4C1710ED86C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72F20DF-02AD-4AC7-97E4-E03730AF2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TextBox 4">
            <a:extLst>
              <a:ext uri="{FF2B5EF4-FFF2-40B4-BE49-F238E27FC236}">
                <a16:creationId xmlns:a16="http://schemas.microsoft.com/office/drawing/2014/main" id="{5DB949CD-79C1-1900-928F-D6F89D26B027}"/>
              </a:ext>
            </a:extLst>
          </p:cNvPr>
          <p:cNvSpPr txBox="1"/>
          <p:nvPr/>
        </p:nvSpPr>
        <p:spPr>
          <a:xfrm>
            <a:off x="214579" y="886349"/>
            <a:ext cx="5672176" cy="5095221"/>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Bef>
                <a:spcPts val="1000"/>
              </a:spcBef>
            </a:pPr>
            <a:r>
              <a:rPr lang="en-US" sz="4400">
                <a:solidFill>
                  <a:srgbClr val="FFFFFF"/>
                </a:solidFill>
              </a:rPr>
              <a:t>Early Learning Curriculum</a:t>
            </a:r>
            <a:endParaRPr lang="en-US">
              <a:ea typeface="+mn-ea"/>
              <a:cs typeface="+mn-cs"/>
            </a:endParaRPr>
          </a:p>
        </p:txBody>
      </p:sp>
      <p:cxnSp>
        <p:nvCxnSpPr>
          <p:cNvPr id="12" name="Straight Connector 11">
            <a:extLst>
              <a:ext uri="{FF2B5EF4-FFF2-40B4-BE49-F238E27FC236}">
                <a16:creationId xmlns:a16="http://schemas.microsoft.com/office/drawing/2014/main" id="{9434668C-9D00-7640-E421-0B7C062881F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pic>
        <p:nvPicPr>
          <p:cNvPr id="4" name="Picture 3" descr="Image result for nursery curriculum images">
            <a:extLst>
              <a:ext uri="{FF2B5EF4-FFF2-40B4-BE49-F238E27FC236}">
                <a16:creationId xmlns:a16="http://schemas.microsoft.com/office/drawing/2014/main" id="{587B4E2D-8C3D-913F-DFEE-AD3776416F4C}"/>
              </a:ext>
            </a:extLst>
          </p:cNvPr>
          <p:cNvPicPr>
            <a:picLocks noChangeAspect="1"/>
          </p:cNvPicPr>
          <p:nvPr/>
        </p:nvPicPr>
        <p:blipFill>
          <a:blip r:embed="rId2"/>
          <a:stretch>
            <a:fillRect/>
          </a:stretch>
        </p:blipFill>
        <p:spPr>
          <a:xfrm>
            <a:off x="219615" y="2722263"/>
            <a:ext cx="4707866" cy="3397549"/>
          </a:xfrm>
          <a:prstGeom prst="rect">
            <a:avLst/>
          </a:prstGeom>
        </p:spPr>
      </p:pic>
      <p:sp>
        <p:nvSpPr>
          <p:cNvPr id="22" name="Rectangle 13">
            <a:extLst>
              <a:ext uri="{FF2B5EF4-FFF2-40B4-BE49-F238E27FC236}">
                <a16:creationId xmlns:a16="http://schemas.microsoft.com/office/drawing/2014/main" id="{DF4F1B7C-B8E3-43FD-8186-A77E4C1470B0}"/>
              </a:ext>
            </a:extLst>
          </p:cNvPr>
          <p:cNvSpPr>
            <a:spLocks noChangeArrowheads="1"/>
          </p:cNvSpPr>
          <p:nvPr/>
        </p:nvSpPr>
        <p:spPr bwMode="auto">
          <a:xfrm>
            <a:off x="5702156" y="738814"/>
            <a:ext cx="6365797" cy="5478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FFFF00"/>
                </a:solidFill>
                <a:effectLst/>
                <a:latin typeface="Arial" panose="020B0604020202020204" pitchFamily="34" charset="0"/>
              </a:rPr>
              <a:t>At Little Robins, our curriculum is designed around the principles of the </a:t>
            </a:r>
            <a:r>
              <a:rPr kumimoji="0" lang="en-US" altLang="en-US" sz="1400" b="1" i="0" u="none" strike="noStrike" cap="none" normalizeH="0" baseline="0" dirty="0">
                <a:ln>
                  <a:noFill/>
                </a:ln>
                <a:solidFill>
                  <a:srgbClr val="FFFF00"/>
                </a:solidFill>
                <a:effectLst/>
                <a:latin typeface="Arial" panose="020B0604020202020204" pitchFamily="34" charset="0"/>
              </a:rPr>
              <a:t>Early Years Foundation Stage (EYFS)</a:t>
            </a:r>
            <a:r>
              <a:rPr kumimoji="0" lang="en-US" altLang="en-US" sz="1400" b="0" i="0" u="none" strike="noStrike" cap="none" normalizeH="0" baseline="0" dirty="0">
                <a:ln>
                  <a:noFill/>
                </a:ln>
                <a:solidFill>
                  <a:srgbClr val="FFFF00"/>
                </a:solidFill>
                <a:effectLst/>
                <a:latin typeface="Arial" panose="020B0604020202020204" pitchFamily="34" charset="0"/>
              </a:rPr>
              <a:t>, ensuring that every child receives the highest quality early education in a safe, engaging, and inclusive environment.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FFFF00"/>
                </a:solidFill>
                <a:effectLst/>
                <a:latin typeface="Arial" panose="020B0604020202020204" pitchFamily="34" charset="0"/>
              </a:rPr>
              <a:t>We believe that children learn best through play, exploration, and real experiences. That’s why our </a:t>
            </a:r>
            <a:r>
              <a:rPr kumimoji="0" lang="en-US" altLang="en-US" sz="1400" b="1" i="0" u="none" strike="noStrike" cap="none" normalizeH="0" baseline="0" dirty="0">
                <a:ln>
                  <a:noFill/>
                </a:ln>
                <a:solidFill>
                  <a:srgbClr val="FFFF00"/>
                </a:solidFill>
                <a:effectLst/>
                <a:latin typeface="Arial" panose="020B0604020202020204" pitchFamily="34" charset="0"/>
              </a:rPr>
              <a:t>child-</a:t>
            </a:r>
            <a:r>
              <a:rPr kumimoji="0" lang="en-US" altLang="en-US" sz="1400" b="1" i="0" u="none" strike="noStrike" cap="none" normalizeH="0" baseline="0" dirty="0" err="1">
                <a:ln>
                  <a:noFill/>
                </a:ln>
                <a:solidFill>
                  <a:srgbClr val="FFFF00"/>
                </a:solidFill>
                <a:effectLst/>
                <a:latin typeface="Arial" panose="020B0604020202020204" pitchFamily="34" charset="0"/>
              </a:rPr>
              <a:t>centred</a:t>
            </a:r>
            <a:r>
              <a:rPr kumimoji="0" lang="en-US" altLang="en-US" sz="1400" b="1" i="0" u="none" strike="noStrike" cap="none" normalizeH="0" baseline="0" dirty="0">
                <a:ln>
                  <a:noFill/>
                </a:ln>
                <a:solidFill>
                  <a:srgbClr val="FFFF00"/>
                </a:solidFill>
                <a:effectLst/>
                <a:latin typeface="Arial" panose="020B0604020202020204" pitchFamily="34" charset="0"/>
              </a:rPr>
              <a:t> approach</a:t>
            </a:r>
            <a:r>
              <a:rPr kumimoji="0" lang="en-US" altLang="en-US" sz="1400" b="0" i="0" u="none" strike="noStrike" cap="none" normalizeH="0" baseline="0" dirty="0">
                <a:ln>
                  <a:noFill/>
                </a:ln>
                <a:solidFill>
                  <a:srgbClr val="FFFF00"/>
                </a:solidFill>
                <a:effectLst/>
                <a:latin typeface="Arial" panose="020B0604020202020204" pitchFamily="34" charset="0"/>
              </a:rPr>
              <a:t> is at the heart of everything we do. Every activity, routine, and interaction is planned with each child’s unique interests, stage of development, and learning style in mind.</a:t>
            </a:r>
            <a:endParaRPr kumimoji="0" lang="en-US" altLang="en-US" sz="1400" b="1" i="0" u="none" strike="noStrike" cap="none" normalizeH="0" baseline="0" dirty="0">
              <a:ln>
                <a:noFill/>
              </a:ln>
              <a:solidFill>
                <a:srgbClr val="FFFF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FFFF00"/>
                </a:solidFill>
                <a:effectLst/>
                <a:latin typeface="Arial" panose="020B0604020202020204" pitchFamily="34" charset="0"/>
              </a:rPr>
              <a:t>Our Curriculum Supports: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1" i="0" u="none" strike="noStrike" cap="none" normalizeH="0" baseline="0" dirty="0">
                <a:ln>
                  <a:noFill/>
                </a:ln>
                <a:solidFill>
                  <a:srgbClr val="FFFF00"/>
                </a:solidFill>
                <a:effectLst/>
                <a:latin typeface="Arial" panose="020B0604020202020204" pitchFamily="34" charset="0"/>
              </a:rPr>
              <a:t>Personal, Social and Emotional Development</a:t>
            </a:r>
            <a:r>
              <a:rPr kumimoji="0" lang="en-US" altLang="en-US" sz="1400" b="0" i="0" u="none" strike="noStrike" cap="none" normalizeH="0" baseline="0" dirty="0">
                <a:ln>
                  <a:noFill/>
                </a:ln>
                <a:solidFill>
                  <a:srgbClr val="FFFF00"/>
                </a:solidFill>
                <a:effectLst/>
                <a:latin typeface="Arial" panose="020B0604020202020204" pitchFamily="34" charset="0"/>
              </a:rPr>
              <a:t> – Building confidence, resilience, and strong relationships.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1" i="0" u="none" strike="noStrike" cap="none" normalizeH="0" baseline="0" dirty="0">
                <a:ln>
                  <a:noFill/>
                </a:ln>
                <a:solidFill>
                  <a:srgbClr val="FFFF00"/>
                </a:solidFill>
                <a:effectLst/>
                <a:latin typeface="Arial" panose="020B0604020202020204" pitchFamily="34" charset="0"/>
              </a:rPr>
              <a:t>Communication and Language</a:t>
            </a:r>
            <a:r>
              <a:rPr kumimoji="0" lang="en-US" altLang="en-US" sz="1400" b="0" i="0" u="none" strike="noStrike" cap="none" normalizeH="0" baseline="0" dirty="0">
                <a:ln>
                  <a:noFill/>
                </a:ln>
                <a:solidFill>
                  <a:srgbClr val="FFFF00"/>
                </a:solidFill>
                <a:effectLst/>
                <a:latin typeface="Arial" panose="020B0604020202020204" pitchFamily="34" charset="0"/>
              </a:rPr>
              <a:t> – Developing listening skills, vocabulary, and self-expression through stories, conversation, and imaginative play.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1" i="0" u="none" strike="noStrike" cap="none" normalizeH="0" baseline="0" dirty="0">
                <a:ln>
                  <a:noFill/>
                </a:ln>
                <a:solidFill>
                  <a:srgbClr val="FFFF00"/>
                </a:solidFill>
                <a:effectLst/>
                <a:latin typeface="Arial" panose="020B0604020202020204" pitchFamily="34" charset="0"/>
              </a:rPr>
              <a:t>Physical Development</a:t>
            </a:r>
            <a:r>
              <a:rPr kumimoji="0" lang="en-US" altLang="en-US" sz="1400" b="0" i="0" u="none" strike="noStrike" cap="none" normalizeH="0" baseline="0" dirty="0">
                <a:ln>
                  <a:noFill/>
                </a:ln>
                <a:solidFill>
                  <a:srgbClr val="FFFF00"/>
                </a:solidFill>
                <a:effectLst/>
                <a:latin typeface="Arial" panose="020B0604020202020204" pitchFamily="34" charset="0"/>
              </a:rPr>
              <a:t> – Encouraging movement, coordination, and healthy habits through indoor and outdoor play.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1" i="0" u="none" strike="noStrike" cap="none" normalizeH="0" baseline="0" dirty="0">
                <a:ln>
                  <a:noFill/>
                </a:ln>
                <a:solidFill>
                  <a:srgbClr val="FFFF00"/>
                </a:solidFill>
                <a:effectLst/>
                <a:latin typeface="Arial" panose="020B0604020202020204" pitchFamily="34" charset="0"/>
              </a:rPr>
              <a:t>Literacy and Numeracy</a:t>
            </a:r>
            <a:r>
              <a:rPr kumimoji="0" lang="en-US" altLang="en-US" sz="1400" b="0" i="0" u="none" strike="noStrike" cap="none" normalizeH="0" baseline="0" dirty="0">
                <a:ln>
                  <a:noFill/>
                </a:ln>
                <a:solidFill>
                  <a:srgbClr val="FFFF00"/>
                </a:solidFill>
                <a:effectLst/>
                <a:latin typeface="Arial" panose="020B0604020202020204" pitchFamily="34" charset="0"/>
              </a:rPr>
              <a:t> – Introducing early reading, writing, and number skills through fun, practical experiences.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1" i="0" u="none" strike="noStrike" cap="none" normalizeH="0" baseline="0" dirty="0">
                <a:ln>
                  <a:noFill/>
                </a:ln>
                <a:solidFill>
                  <a:srgbClr val="FFFF00"/>
                </a:solidFill>
                <a:effectLst/>
                <a:latin typeface="Arial" panose="020B0604020202020204" pitchFamily="34" charset="0"/>
              </a:rPr>
              <a:t>Understanding the World</a:t>
            </a:r>
            <a:r>
              <a:rPr kumimoji="0" lang="en-US" altLang="en-US" sz="1400" b="0" i="0" u="none" strike="noStrike" cap="none" normalizeH="0" baseline="0" dirty="0">
                <a:ln>
                  <a:noFill/>
                </a:ln>
                <a:solidFill>
                  <a:srgbClr val="FFFF00"/>
                </a:solidFill>
                <a:effectLst/>
                <a:latin typeface="Arial" panose="020B0604020202020204" pitchFamily="34" charset="0"/>
              </a:rPr>
              <a:t> – Exploring nature, culture, technology, and the community around us.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1" i="0" u="none" strike="noStrike" cap="none" normalizeH="0" baseline="0" dirty="0">
                <a:ln>
                  <a:noFill/>
                </a:ln>
                <a:solidFill>
                  <a:srgbClr val="FFFF00"/>
                </a:solidFill>
                <a:effectLst/>
                <a:latin typeface="Arial" panose="020B0604020202020204" pitchFamily="34" charset="0"/>
              </a:rPr>
              <a:t>Expressive Arts and Design</a:t>
            </a:r>
            <a:r>
              <a:rPr kumimoji="0" lang="en-US" altLang="en-US" sz="1400" b="0" i="0" u="none" strike="noStrike" cap="none" normalizeH="0" baseline="0" dirty="0">
                <a:ln>
                  <a:noFill/>
                </a:ln>
                <a:solidFill>
                  <a:srgbClr val="FFFF00"/>
                </a:solidFill>
                <a:effectLst/>
                <a:latin typeface="Arial" panose="020B0604020202020204" pitchFamily="34" charset="0"/>
              </a:rPr>
              <a:t> – Inspiring creativity through music, dance, role-play, art, and storytelling.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FFFF00"/>
                </a:solidFill>
                <a:effectLst/>
                <a:latin typeface="Arial" panose="020B0604020202020204" pitchFamily="34" charset="0"/>
              </a:rPr>
              <a:t>We regularly observe and assess each child’s progress to ensure they are thriving — adapting our plans to meet their evolving needs and to celebrate every achievement.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FFFF00"/>
                </a:solidFill>
                <a:effectLst/>
                <a:latin typeface="Arial" panose="020B0604020202020204" pitchFamily="34" charset="0"/>
              </a:rPr>
              <a:t>At Little Robins, we don’t just prepare children for school — we prepare them for life, one happy, purposeful day at a time.</a:t>
            </a:r>
          </a:p>
        </p:txBody>
      </p:sp>
      <p:sp>
        <p:nvSpPr>
          <p:cNvPr id="23" name="Rectangle 14">
            <a:extLst>
              <a:ext uri="{FF2B5EF4-FFF2-40B4-BE49-F238E27FC236}">
                <a16:creationId xmlns:a16="http://schemas.microsoft.com/office/drawing/2014/main" id="{2E6ACD32-EF22-4174-8174-B217485E16C2}"/>
              </a:ext>
            </a:extLst>
          </p:cNvPr>
          <p:cNvSpPr>
            <a:spLocks noChangeArrowheads="1"/>
          </p:cNvSpPr>
          <p:nvPr/>
        </p:nvSpPr>
        <p:spPr bwMode="auto">
          <a:xfrm>
            <a:off x="0" y="45720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314892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CD3BD73-89D8-885D-FC24-80D366ADDDF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0EA94650-D45B-4881-B062-176BC0BD33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TextBox 4">
            <a:extLst>
              <a:ext uri="{FF2B5EF4-FFF2-40B4-BE49-F238E27FC236}">
                <a16:creationId xmlns:a16="http://schemas.microsoft.com/office/drawing/2014/main" id="{2BF7DE5A-BB62-7C02-08E0-6F648A755C47}"/>
              </a:ext>
            </a:extLst>
          </p:cNvPr>
          <p:cNvSpPr txBox="1"/>
          <p:nvPr/>
        </p:nvSpPr>
        <p:spPr>
          <a:xfrm>
            <a:off x="214579" y="886349"/>
            <a:ext cx="5672176" cy="5095221"/>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Bef>
                <a:spcPts val="1000"/>
              </a:spcBef>
            </a:pPr>
            <a:r>
              <a:rPr lang="en-US" sz="4400">
                <a:solidFill>
                  <a:srgbClr val="FFFFFF"/>
                </a:solidFill>
              </a:rPr>
              <a:t>What to wear</a:t>
            </a:r>
            <a:endParaRPr lang="en-US">
              <a:ea typeface="+mn-ea"/>
              <a:cs typeface="+mn-cs"/>
            </a:endParaRPr>
          </a:p>
        </p:txBody>
      </p:sp>
      <p:cxnSp>
        <p:nvCxnSpPr>
          <p:cNvPr id="12" name="Straight Connector 11">
            <a:extLst>
              <a:ext uri="{FF2B5EF4-FFF2-40B4-BE49-F238E27FC236}">
                <a16:creationId xmlns:a16="http://schemas.microsoft.com/office/drawing/2014/main" id="{617EFF0E-D372-055E-EDC1-2826F6DDA8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C037F3E-07E8-D4D3-6A77-58CC2AB7A5EB}"/>
              </a:ext>
            </a:extLst>
          </p:cNvPr>
          <p:cNvSpPr txBox="1"/>
          <p:nvPr/>
        </p:nvSpPr>
        <p:spPr>
          <a:xfrm>
            <a:off x="6098287" y="-5230"/>
            <a:ext cx="5460520" cy="53245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2000" b="1">
              <a:solidFill>
                <a:srgbClr val="FFC000"/>
              </a:solidFill>
            </a:endParaRPr>
          </a:p>
          <a:p>
            <a:endParaRPr lang="en-GB" sz="2000">
              <a:solidFill>
                <a:srgbClr val="FFC000"/>
              </a:solidFill>
            </a:endParaRPr>
          </a:p>
          <a:p>
            <a:endParaRPr lang="en-GB" sz="2000">
              <a:solidFill>
                <a:srgbClr val="FFC000"/>
              </a:solidFill>
            </a:endParaRPr>
          </a:p>
          <a:p>
            <a:endParaRPr lang="en-GB" sz="2000">
              <a:solidFill>
                <a:srgbClr val="FFC000"/>
              </a:solidFill>
            </a:endParaRPr>
          </a:p>
          <a:p>
            <a:endParaRPr lang="en-GB" sz="2000">
              <a:solidFill>
                <a:srgbClr val="FFC000"/>
              </a:solidFill>
            </a:endParaRPr>
          </a:p>
          <a:p>
            <a:endParaRPr lang="en-GB" sz="2000">
              <a:solidFill>
                <a:srgbClr val="FFC000"/>
              </a:solidFill>
            </a:endParaRPr>
          </a:p>
          <a:p>
            <a:r>
              <a:rPr lang="en-GB" sz="1600">
                <a:solidFill>
                  <a:srgbClr val="FFC000"/>
                </a:solidFill>
              </a:rPr>
              <a:t>We encourage children to learn and to explore different activities, including water, paint and sand we suggest that children are dressed appropriately in every day clothes and not their best clothes. We do provide protective clothing for these activities but unfortunately these are not always 100% effective.</a:t>
            </a:r>
          </a:p>
          <a:p>
            <a:r>
              <a:rPr lang="en-GB" sz="1600">
                <a:solidFill>
                  <a:srgbClr val="FFC000"/>
                </a:solidFill>
              </a:rPr>
              <a:t>We try and encourage children to develop independence and to look after themselves which includes putting on hats and shoes. Clothing that is easy for them to manage will help support them to do this</a:t>
            </a:r>
          </a:p>
          <a:p>
            <a:endParaRPr lang="en-GB" sz="2000">
              <a:solidFill>
                <a:srgbClr val="FFC000"/>
              </a:solidFill>
            </a:endParaRPr>
          </a:p>
          <a:p>
            <a:endParaRPr lang="en-GB" sz="2000">
              <a:solidFill>
                <a:srgbClr val="FFC000"/>
              </a:solidFill>
            </a:endParaRPr>
          </a:p>
          <a:p>
            <a:endParaRPr lang="en-GB" sz="2000">
              <a:solidFill>
                <a:srgbClr val="FFC000"/>
              </a:solidFill>
            </a:endParaRPr>
          </a:p>
        </p:txBody>
      </p:sp>
      <p:pic>
        <p:nvPicPr>
          <p:cNvPr id="13" name="Picture 12" descr="Image result for Multicultural Preschool Children">
            <a:extLst>
              <a:ext uri="{FF2B5EF4-FFF2-40B4-BE49-F238E27FC236}">
                <a16:creationId xmlns:a16="http://schemas.microsoft.com/office/drawing/2014/main" id="{1BA9871C-4ADD-FEDD-8F1E-63F1B6E36CD6}"/>
              </a:ext>
            </a:extLst>
          </p:cNvPr>
          <p:cNvPicPr>
            <a:picLocks noChangeAspect="1"/>
          </p:cNvPicPr>
          <p:nvPr/>
        </p:nvPicPr>
        <p:blipFill>
          <a:blip r:embed="rId2"/>
          <a:stretch>
            <a:fillRect/>
          </a:stretch>
        </p:blipFill>
        <p:spPr>
          <a:xfrm>
            <a:off x="423183" y="2235653"/>
            <a:ext cx="4229099" cy="3951514"/>
          </a:xfrm>
          <a:prstGeom prst="rect">
            <a:avLst/>
          </a:prstGeom>
        </p:spPr>
      </p:pic>
    </p:spTree>
    <p:extLst>
      <p:ext uri="{BB962C8B-B14F-4D97-AF65-F5344CB8AC3E}">
        <p14:creationId xmlns:p14="http://schemas.microsoft.com/office/powerpoint/2010/main" val="2895748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1C8456-EEB9-91FF-D7AE-69D5A5795406}"/>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BD456609-AECA-6423-D585-430170189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TextBox 4">
            <a:extLst>
              <a:ext uri="{FF2B5EF4-FFF2-40B4-BE49-F238E27FC236}">
                <a16:creationId xmlns:a16="http://schemas.microsoft.com/office/drawing/2014/main" id="{2127E05B-2C8C-71C3-E867-CC53A2ED9F08}"/>
              </a:ext>
            </a:extLst>
          </p:cNvPr>
          <p:cNvSpPr txBox="1"/>
          <p:nvPr/>
        </p:nvSpPr>
        <p:spPr>
          <a:xfrm>
            <a:off x="214579" y="886349"/>
            <a:ext cx="5672176" cy="5095221"/>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Bef>
                <a:spcPts val="1000"/>
              </a:spcBef>
            </a:pPr>
            <a:r>
              <a:rPr lang="en-US" sz="4400">
                <a:solidFill>
                  <a:srgbClr val="FFFFFF"/>
                </a:solidFill>
              </a:rPr>
              <a:t>What you need to provide</a:t>
            </a:r>
            <a:endParaRPr lang="en-US">
              <a:ea typeface="+mn-ea"/>
              <a:cs typeface="+mn-cs"/>
            </a:endParaRPr>
          </a:p>
        </p:txBody>
      </p:sp>
      <p:cxnSp>
        <p:nvCxnSpPr>
          <p:cNvPr id="12" name="Straight Connector 11">
            <a:extLst>
              <a:ext uri="{FF2B5EF4-FFF2-40B4-BE49-F238E27FC236}">
                <a16:creationId xmlns:a16="http://schemas.microsoft.com/office/drawing/2014/main" id="{BD60D1A4-08FA-93BB-FB7D-7C4DAEA070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D340EC4A-A7A4-E618-186F-934C774247BE}"/>
              </a:ext>
            </a:extLst>
          </p:cNvPr>
          <p:cNvSpPr txBox="1"/>
          <p:nvPr/>
        </p:nvSpPr>
        <p:spPr>
          <a:xfrm>
            <a:off x="6091098" y="292122"/>
            <a:ext cx="5733690" cy="78175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FFC000"/>
                </a:solidFill>
              </a:rPr>
              <a:t>A named bag that can contain the following - </a:t>
            </a:r>
          </a:p>
          <a:p>
            <a:pPr marL="342900" indent="-342900">
              <a:buFont typeface="Wingdings"/>
              <a:buChar char="Ø"/>
            </a:pPr>
            <a:r>
              <a:rPr lang="en-GB" dirty="0">
                <a:solidFill>
                  <a:srgbClr val="FFC000"/>
                </a:solidFill>
              </a:rPr>
              <a:t>Spare weather appropriate clothes including vests and socks</a:t>
            </a:r>
          </a:p>
          <a:p>
            <a:pPr marL="342900" indent="-342900">
              <a:buFont typeface="Wingdings"/>
              <a:buChar char="Ø"/>
            </a:pPr>
            <a:r>
              <a:rPr lang="en-GB" dirty="0">
                <a:solidFill>
                  <a:srgbClr val="FFC000"/>
                </a:solidFill>
              </a:rPr>
              <a:t>Sunhats</a:t>
            </a:r>
          </a:p>
          <a:p>
            <a:pPr marL="342900" indent="-342900">
              <a:buFont typeface="Wingdings"/>
              <a:buChar char="Ø"/>
            </a:pPr>
            <a:r>
              <a:rPr lang="en-GB" dirty="0">
                <a:solidFill>
                  <a:srgbClr val="FFC000"/>
                </a:solidFill>
              </a:rPr>
              <a:t>Water proof coat</a:t>
            </a:r>
          </a:p>
          <a:p>
            <a:pPr marL="342900" indent="-342900">
              <a:buFont typeface="Wingdings"/>
              <a:buChar char="Ø"/>
            </a:pPr>
            <a:r>
              <a:rPr lang="en-GB" dirty="0">
                <a:solidFill>
                  <a:srgbClr val="FFC000"/>
                </a:solidFill>
              </a:rPr>
              <a:t>Hats, gloves and scarves as appropriate</a:t>
            </a:r>
          </a:p>
          <a:p>
            <a:pPr marL="342900" indent="-342900">
              <a:buFont typeface="Wingdings"/>
              <a:buChar char="Ø"/>
            </a:pPr>
            <a:r>
              <a:rPr lang="en-GB" dirty="0">
                <a:solidFill>
                  <a:srgbClr val="FFC000"/>
                </a:solidFill>
              </a:rPr>
              <a:t>Sun cream – children must have their own labelled high protection sun cream with written consent for staff to apply. Sun cream that contains nut based ingredients are not allowed</a:t>
            </a:r>
          </a:p>
          <a:p>
            <a:pPr marL="342900" indent="-342900">
              <a:buFont typeface="Wingdings"/>
              <a:buChar char="Ø"/>
            </a:pPr>
            <a:r>
              <a:rPr lang="en-GB" dirty="0">
                <a:solidFill>
                  <a:srgbClr val="FFC000"/>
                </a:solidFill>
              </a:rPr>
              <a:t>Sterilised bottles including a spare bottle for each milk feed {if applicable)</a:t>
            </a:r>
          </a:p>
          <a:p>
            <a:pPr marL="342900" indent="-342900">
              <a:buFont typeface="Wingdings"/>
              <a:buChar char="Ø"/>
            </a:pPr>
            <a:r>
              <a:rPr lang="en-GB" dirty="0">
                <a:solidFill>
                  <a:srgbClr val="FFC000"/>
                </a:solidFill>
              </a:rPr>
              <a:t>Formula powder – either in an unopened container or measured out with the measurements detailed on the pot. This must be labelled with your child's name or alternatively labelled expressed breast milk (if applicable)</a:t>
            </a:r>
          </a:p>
          <a:p>
            <a:pPr marL="342900" indent="-342900">
              <a:buFont typeface="Wingdings"/>
              <a:buChar char="Ø"/>
            </a:pPr>
            <a:r>
              <a:rPr lang="en-GB" dirty="0">
                <a:solidFill>
                  <a:srgbClr val="FFC000"/>
                </a:solidFill>
              </a:rPr>
              <a:t>A named pack of nappies and wet wipes should be provided along with your preferred nappy cream. These items will be kept at the nursery in your baby's personal storage unit for your baby's use only</a:t>
            </a:r>
          </a:p>
          <a:p>
            <a:pPr marL="342900" indent="-342900">
              <a:buFont typeface="Wingdings"/>
              <a:buChar char="Ø"/>
            </a:pPr>
            <a:r>
              <a:rPr lang="en-GB" dirty="0">
                <a:solidFill>
                  <a:srgbClr val="FFC000"/>
                </a:solidFill>
              </a:rPr>
              <a:t>Any comforter that your child is attached to as this will help comfort your child during their settling in period</a:t>
            </a:r>
          </a:p>
          <a:p>
            <a:pPr marL="342900" indent="-342900">
              <a:buFont typeface="Wingdings"/>
              <a:buChar char="Ø"/>
            </a:pPr>
            <a:r>
              <a:rPr lang="en-GB" dirty="0">
                <a:solidFill>
                  <a:srgbClr val="FFC000"/>
                </a:solidFill>
              </a:rPr>
              <a:t>Outside play is an important part of nursery life, so please send your child into nursery with suitable footwear and clothing.</a:t>
            </a:r>
          </a:p>
          <a:p>
            <a:pPr marL="342900" indent="-342900">
              <a:buFont typeface="Wingdings"/>
              <a:buChar char="Ø"/>
            </a:pPr>
            <a:r>
              <a:rPr lang="en-GB" dirty="0">
                <a:solidFill>
                  <a:srgbClr val="FFC000"/>
                </a:solidFill>
              </a:rPr>
              <a:t>All items need to be labelled with your child's name</a:t>
            </a:r>
          </a:p>
          <a:p>
            <a:pPr marL="342900" indent="-342900">
              <a:buFont typeface="Wingdings"/>
              <a:buChar char="Ø"/>
            </a:pPr>
            <a:endParaRPr lang="en-GB" sz="1600" dirty="0">
              <a:solidFill>
                <a:srgbClr val="FFC000"/>
              </a:solidFill>
            </a:endParaRPr>
          </a:p>
        </p:txBody>
      </p:sp>
      <p:pic>
        <p:nvPicPr>
          <p:cNvPr id="6" name="Picture 5" descr="Picture">
            <a:extLst>
              <a:ext uri="{FF2B5EF4-FFF2-40B4-BE49-F238E27FC236}">
                <a16:creationId xmlns:a16="http://schemas.microsoft.com/office/drawing/2014/main" id="{3DBA456E-9087-7B35-FDC0-EFE2A4A76F0D}"/>
              </a:ext>
            </a:extLst>
          </p:cNvPr>
          <p:cNvPicPr>
            <a:picLocks noChangeAspect="1"/>
          </p:cNvPicPr>
          <p:nvPr/>
        </p:nvPicPr>
        <p:blipFill>
          <a:blip r:embed="rId2"/>
          <a:stretch>
            <a:fillRect/>
          </a:stretch>
        </p:blipFill>
        <p:spPr>
          <a:xfrm>
            <a:off x="-520729" y="1716476"/>
            <a:ext cx="6274819" cy="5279726"/>
          </a:xfrm>
          <a:prstGeom prst="rect">
            <a:avLst/>
          </a:prstGeom>
        </p:spPr>
      </p:pic>
    </p:spTree>
    <p:extLst>
      <p:ext uri="{BB962C8B-B14F-4D97-AF65-F5344CB8AC3E}">
        <p14:creationId xmlns:p14="http://schemas.microsoft.com/office/powerpoint/2010/main" val="2049845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0798282-05BB-17C9-32F1-71A175E67F13}"/>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2746B836-D490-F672-343F-43BD5695F1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TextBox 4">
            <a:extLst>
              <a:ext uri="{FF2B5EF4-FFF2-40B4-BE49-F238E27FC236}">
                <a16:creationId xmlns:a16="http://schemas.microsoft.com/office/drawing/2014/main" id="{68FB53DC-3793-9350-F6FA-85FC36CC3F72}"/>
              </a:ext>
            </a:extLst>
          </p:cNvPr>
          <p:cNvSpPr txBox="1"/>
          <p:nvPr/>
        </p:nvSpPr>
        <p:spPr>
          <a:xfrm>
            <a:off x="214579" y="886349"/>
            <a:ext cx="5672176" cy="5095221"/>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Bef>
                <a:spcPts val="1000"/>
              </a:spcBef>
            </a:pPr>
            <a:r>
              <a:rPr lang="en-US" sz="4400" err="1">
                <a:solidFill>
                  <a:srgbClr val="FFFFFF"/>
                </a:solidFill>
              </a:rPr>
              <a:t>Abscence</a:t>
            </a:r>
            <a:r>
              <a:rPr lang="en-US" sz="4400">
                <a:solidFill>
                  <a:srgbClr val="FFFFFF"/>
                </a:solidFill>
              </a:rPr>
              <a:t> and Sickness</a:t>
            </a:r>
            <a:endParaRPr lang="en-US">
              <a:ea typeface="+mn-ea"/>
              <a:cs typeface="+mn-cs"/>
            </a:endParaRPr>
          </a:p>
        </p:txBody>
      </p:sp>
      <p:cxnSp>
        <p:nvCxnSpPr>
          <p:cNvPr id="12" name="Straight Connector 11">
            <a:extLst>
              <a:ext uri="{FF2B5EF4-FFF2-40B4-BE49-F238E27FC236}">
                <a16:creationId xmlns:a16="http://schemas.microsoft.com/office/drawing/2014/main" id="{6240BB54-7CF9-90E4-2FFB-F4F3DD67EF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D746F34D-7EA8-74B8-4854-1FF65C071B7F}"/>
              </a:ext>
            </a:extLst>
          </p:cNvPr>
          <p:cNvSpPr txBox="1"/>
          <p:nvPr/>
        </p:nvSpPr>
        <p:spPr>
          <a:xfrm>
            <a:off x="5952816" y="191134"/>
            <a:ext cx="5733690" cy="86792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FFC000"/>
                </a:solidFill>
              </a:rPr>
              <a:t>If your child should be come unwell at nursery we will contact you to agree  a plan of care</a:t>
            </a:r>
            <a:endParaRPr lang="en-US" dirty="0"/>
          </a:p>
          <a:p>
            <a:r>
              <a:rPr lang="en-GB" dirty="0">
                <a:solidFill>
                  <a:srgbClr val="FFC000"/>
                </a:solidFill>
              </a:rPr>
              <a:t>If your child appears unwell please consider if nursery is the best place for them. An unwell child is better off at home resting to ensure a speedy recovery. </a:t>
            </a:r>
            <a:endParaRPr lang="en-US" dirty="0">
              <a:solidFill>
                <a:srgbClr val="FFC000"/>
              </a:solidFill>
            </a:endParaRPr>
          </a:p>
          <a:p>
            <a:r>
              <a:rPr lang="en-GB" dirty="0">
                <a:solidFill>
                  <a:srgbClr val="FFC000"/>
                </a:solidFill>
              </a:rPr>
              <a:t>We follow the Department of Health's advice for exclusion periods and refer parents to our Medical policy for further guidance.</a:t>
            </a:r>
          </a:p>
          <a:p>
            <a:endParaRPr lang="en-US" dirty="0">
              <a:solidFill>
                <a:srgbClr val="FFC000"/>
              </a:solidFill>
            </a:endParaRPr>
          </a:p>
          <a:p>
            <a:r>
              <a:rPr lang="en-GB" dirty="0">
                <a:solidFill>
                  <a:srgbClr val="FFC000"/>
                </a:solidFill>
              </a:rPr>
              <a:t>During your child's stay at nursery there may be occasions when w have to administer prescribed medication on your behalf to ensure that the child is comfortable during their attendance. We are unable to administer any type of medication until 24 hours after their first dose. This is to ensure that if there is any reaction that this will occur in the parents care and are best positioned to deal with any issues arising.</a:t>
            </a:r>
          </a:p>
          <a:p>
            <a:endParaRPr lang="en-GB" dirty="0">
              <a:solidFill>
                <a:srgbClr val="FFC000"/>
              </a:solidFill>
            </a:endParaRPr>
          </a:p>
          <a:p>
            <a:r>
              <a:rPr lang="en-GB" dirty="0">
                <a:solidFill>
                  <a:srgbClr val="FFC000"/>
                </a:solidFill>
              </a:rPr>
              <a:t>We reserve the right to send any child home that we feel is too unwell to attend nursery.</a:t>
            </a:r>
          </a:p>
          <a:p>
            <a:endParaRPr lang="en-GB" dirty="0">
              <a:solidFill>
                <a:srgbClr val="FFC000"/>
              </a:solidFill>
            </a:endParaRPr>
          </a:p>
          <a:p>
            <a:r>
              <a:rPr lang="en-GB" dirty="0">
                <a:solidFill>
                  <a:srgbClr val="FFC000"/>
                </a:solidFill>
              </a:rPr>
              <a:t>If your child is unwell or you decide not to send your child to nursery when they would normally attend please phone the nursery to inform them of your plans.</a:t>
            </a:r>
          </a:p>
          <a:p>
            <a:endParaRPr lang="en-GB" dirty="0"/>
          </a:p>
          <a:p>
            <a:endParaRPr lang="en-GB" dirty="0"/>
          </a:p>
          <a:p>
            <a:endParaRPr lang="en-GB" dirty="0"/>
          </a:p>
          <a:p>
            <a:endParaRPr lang="en-GB" dirty="0"/>
          </a:p>
          <a:p>
            <a:endParaRPr lang="en-GB" dirty="0"/>
          </a:p>
          <a:p>
            <a:endParaRPr lang="en-GB" dirty="0"/>
          </a:p>
          <a:p>
            <a:endParaRPr lang="en-GB" dirty="0"/>
          </a:p>
        </p:txBody>
      </p:sp>
      <p:pic>
        <p:nvPicPr>
          <p:cNvPr id="6" name="Picture 5" descr="A cartoon of a child lying in bed with a thermometer&#10;&#10;AI-generated content may be incorrect.">
            <a:extLst>
              <a:ext uri="{FF2B5EF4-FFF2-40B4-BE49-F238E27FC236}">
                <a16:creationId xmlns:a16="http://schemas.microsoft.com/office/drawing/2014/main" id="{705160D0-D003-8AD3-5855-C5B309074AF8}"/>
              </a:ext>
            </a:extLst>
          </p:cNvPr>
          <p:cNvPicPr>
            <a:picLocks noChangeAspect="1"/>
          </p:cNvPicPr>
          <p:nvPr/>
        </p:nvPicPr>
        <p:blipFill>
          <a:blip r:embed="rId2"/>
          <a:stretch>
            <a:fillRect/>
          </a:stretch>
        </p:blipFill>
        <p:spPr>
          <a:xfrm>
            <a:off x="762988" y="2467246"/>
            <a:ext cx="3448589" cy="3850076"/>
          </a:xfrm>
          <a:prstGeom prst="rect">
            <a:avLst/>
          </a:prstGeom>
        </p:spPr>
      </p:pic>
    </p:spTree>
    <p:extLst>
      <p:ext uri="{BB962C8B-B14F-4D97-AF65-F5344CB8AC3E}">
        <p14:creationId xmlns:p14="http://schemas.microsoft.com/office/powerpoint/2010/main" val="1670308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11302D-5FEC-2388-C542-06FA181CA23E}"/>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3708690B-1806-9A0B-7A3B-D49FCE6A31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TextBox 4">
            <a:extLst>
              <a:ext uri="{FF2B5EF4-FFF2-40B4-BE49-F238E27FC236}">
                <a16:creationId xmlns:a16="http://schemas.microsoft.com/office/drawing/2014/main" id="{01FE8C40-6FCE-3476-C60E-82E48F0C7A4D}"/>
              </a:ext>
            </a:extLst>
          </p:cNvPr>
          <p:cNvSpPr txBox="1"/>
          <p:nvPr/>
        </p:nvSpPr>
        <p:spPr>
          <a:xfrm>
            <a:off x="214579" y="886349"/>
            <a:ext cx="5672176" cy="5095221"/>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Bef>
                <a:spcPts val="1000"/>
              </a:spcBef>
            </a:pPr>
            <a:r>
              <a:rPr lang="en-US" sz="4400">
                <a:solidFill>
                  <a:srgbClr val="FFFFFF"/>
                </a:solidFill>
              </a:rPr>
              <a:t>Meal Times and Bottles</a:t>
            </a:r>
            <a:endParaRPr lang="en-US">
              <a:ea typeface="+mn-ea"/>
              <a:cs typeface="+mn-cs"/>
            </a:endParaRPr>
          </a:p>
        </p:txBody>
      </p:sp>
      <p:cxnSp>
        <p:nvCxnSpPr>
          <p:cNvPr id="12" name="Straight Connector 11">
            <a:extLst>
              <a:ext uri="{FF2B5EF4-FFF2-40B4-BE49-F238E27FC236}">
                <a16:creationId xmlns:a16="http://schemas.microsoft.com/office/drawing/2014/main" id="{AFFAD088-B702-EC22-39D3-88F188DCBE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2B392B2-764B-929F-9B1D-75257D222236}"/>
              </a:ext>
            </a:extLst>
          </p:cNvPr>
          <p:cNvSpPr txBox="1"/>
          <p:nvPr/>
        </p:nvSpPr>
        <p:spPr>
          <a:xfrm>
            <a:off x="6099851" y="2068285"/>
            <a:ext cx="5359878"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FFC000"/>
                </a:solidFill>
              </a:rPr>
              <a:t>Little Robins do not provide meals. We will provide fruit snacks and fresh water is freely available for children throughout the day.</a:t>
            </a:r>
          </a:p>
          <a:p>
            <a:endParaRPr lang="en-US" dirty="0">
              <a:solidFill>
                <a:srgbClr val="FFC000"/>
              </a:solidFill>
            </a:endParaRPr>
          </a:p>
          <a:p>
            <a:r>
              <a:rPr lang="en-US" dirty="0">
                <a:solidFill>
                  <a:srgbClr val="FFC000"/>
                </a:solidFill>
              </a:rPr>
              <a:t>Parents will need to provide a packed lunch for children that are attending full day sessions.</a:t>
            </a:r>
          </a:p>
          <a:p>
            <a:r>
              <a:rPr lang="en-US" dirty="0">
                <a:solidFill>
                  <a:srgbClr val="FFC000"/>
                </a:solidFill>
              </a:rPr>
              <a:t>We encourage children to be independent and to eat balanced meals and encourage them to have a positive attitude towards food. Children will never be forced to eat Little Robins operates a strict no nuts policy.</a:t>
            </a:r>
          </a:p>
          <a:p>
            <a:endParaRPr lang="en-US" dirty="0">
              <a:solidFill>
                <a:srgbClr val="FFC000"/>
              </a:solidFill>
            </a:endParaRPr>
          </a:p>
          <a:p>
            <a:r>
              <a:rPr lang="en-US" dirty="0">
                <a:solidFill>
                  <a:srgbClr val="FFC000"/>
                </a:solidFill>
              </a:rPr>
              <a:t>If a child has a known allergy then it is the parents responsibility to inform the nursery and an allergy plan can be implemented.</a:t>
            </a:r>
          </a:p>
        </p:txBody>
      </p:sp>
      <p:pic>
        <p:nvPicPr>
          <p:cNvPr id="9" name="Picture 8" descr="Image result for children meal times and bottles">
            <a:extLst>
              <a:ext uri="{FF2B5EF4-FFF2-40B4-BE49-F238E27FC236}">
                <a16:creationId xmlns:a16="http://schemas.microsoft.com/office/drawing/2014/main" id="{3249E1B7-54DA-6BF1-7DAC-4468D97D951B}"/>
              </a:ext>
            </a:extLst>
          </p:cNvPr>
          <p:cNvPicPr>
            <a:picLocks noChangeAspect="1"/>
          </p:cNvPicPr>
          <p:nvPr/>
        </p:nvPicPr>
        <p:blipFill>
          <a:blip r:embed="rId2"/>
          <a:stretch>
            <a:fillRect/>
          </a:stretch>
        </p:blipFill>
        <p:spPr>
          <a:xfrm>
            <a:off x="208293" y="2571750"/>
            <a:ext cx="4744887" cy="3296009"/>
          </a:xfrm>
          <a:prstGeom prst="rect">
            <a:avLst/>
          </a:prstGeom>
        </p:spPr>
      </p:pic>
    </p:spTree>
    <p:extLst>
      <p:ext uri="{BB962C8B-B14F-4D97-AF65-F5344CB8AC3E}">
        <p14:creationId xmlns:p14="http://schemas.microsoft.com/office/powerpoint/2010/main" val="2437362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7CFBD1-7C0D-FEF9-C7F6-8349C82F31B5}"/>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D549879-905E-1A8F-89D8-0E519DE4C7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TextBox 4">
            <a:extLst>
              <a:ext uri="{FF2B5EF4-FFF2-40B4-BE49-F238E27FC236}">
                <a16:creationId xmlns:a16="http://schemas.microsoft.com/office/drawing/2014/main" id="{6851D510-2589-51C3-1B7A-E755635EF652}"/>
              </a:ext>
            </a:extLst>
          </p:cNvPr>
          <p:cNvSpPr txBox="1"/>
          <p:nvPr/>
        </p:nvSpPr>
        <p:spPr>
          <a:xfrm>
            <a:off x="214579" y="886349"/>
            <a:ext cx="5672176" cy="5095221"/>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Bef>
                <a:spcPts val="1000"/>
              </a:spcBef>
            </a:pPr>
            <a:r>
              <a:rPr lang="en-US" sz="4400">
                <a:solidFill>
                  <a:srgbClr val="FFFFFF"/>
                </a:solidFill>
              </a:rPr>
              <a:t>Nursery Fees</a:t>
            </a:r>
            <a:endParaRPr lang="en-US">
              <a:ea typeface="+mn-ea"/>
              <a:cs typeface="+mn-cs"/>
            </a:endParaRPr>
          </a:p>
        </p:txBody>
      </p:sp>
      <p:cxnSp>
        <p:nvCxnSpPr>
          <p:cNvPr id="12" name="Straight Connector 11">
            <a:extLst>
              <a:ext uri="{FF2B5EF4-FFF2-40B4-BE49-F238E27FC236}">
                <a16:creationId xmlns:a16="http://schemas.microsoft.com/office/drawing/2014/main" id="{C8F95AE2-B153-8716-C626-C79DDDB80C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EDC8E805-C2A4-BECD-A9DF-73653D0189F8}"/>
              </a:ext>
            </a:extLst>
          </p:cNvPr>
          <p:cNvSpPr txBox="1"/>
          <p:nvPr/>
        </p:nvSpPr>
        <p:spPr>
          <a:xfrm>
            <a:off x="5875438" y="1356046"/>
            <a:ext cx="5733690"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FFC000"/>
                </a:solidFill>
              </a:rPr>
              <a:t>Fees are payable one month in advance by bank transfer. Please discuss with the Nursery manager if you are eligible for the 30 hours free child care scheme.</a:t>
            </a:r>
          </a:p>
          <a:p>
            <a:r>
              <a:rPr lang="en-GB" dirty="0">
                <a:solidFill>
                  <a:srgbClr val="FFC000"/>
                </a:solidFill>
              </a:rPr>
              <a:t>To find out what financial support that you can get please visit </a:t>
            </a:r>
            <a:r>
              <a:rPr lang="en-GB" dirty="0">
                <a:solidFill>
                  <a:srgbClr val="FFC000"/>
                </a:solidFill>
                <a:hlinkClick r:id="rId2"/>
              </a:rPr>
              <a:t>www.childcarechoices.gov.uk</a:t>
            </a:r>
            <a:endParaRPr lang="en-GB" dirty="0">
              <a:solidFill>
                <a:srgbClr val="FFC000"/>
              </a:solidFill>
            </a:endParaRPr>
          </a:p>
          <a:p>
            <a:endParaRPr lang="en-GB" dirty="0">
              <a:solidFill>
                <a:srgbClr val="FFC000"/>
              </a:solidFill>
            </a:endParaRPr>
          </a:p>
          <a:p>
            <a:r>
              <a:rPr lang="en-GB" dirty="0">
                <a:solidFill>
                  <a:srgbClr val="FFC000"/>
                </a:solidFill>
              </a:rPr>
              <a:t>Extra sessions outside of your contracted weekly sessions are subject to availability and must be requested and confirmed by the nursery manager.</a:t>
            </a:r>
          </a:p>
          <a:p>
            <a:endParaRPr lang="en-GB" dirty="0">
              <a:solidFill>
                <a:srgbClr val="FFC000"/>
              </a:solidFill>
            </a:endParaRPr>
          </a:p>
          <a:p>
            <a:r>
              <a:rPr lang="en-GB" dirty="0">
                <a:solidFill>
                  <a:srgbClr val="FFC000"/>
                </a:solidFill>
              </a:rPr>
              <a:t>We reserve the right to charge for late collections if you are late picking up your child.</a:t>
            </a:r>
          </a:p>
        </p:txBody>
      </p:sp>
      <p:pic>
        <p:nvPicPr>
          <p:cNvPr id="3" name="Picture 2" descr="Picture">
            <a:extLst>
              <a:ext uri="{FF2B5EF4-FFF2-40B4-BE49-F238E27FC236}">
                <a16:creationId xmlns:a16="http://schemas.microsoft.com/office/drawing/2014/main" id="{73657B6C-0E20-5A11-72F9-18F360ADCD30}"/>
              </a:ext>
            </a:extLst>
          </p:cNvPr>
          <p:cNvPicPr>
            <a:picLocks noChangeAspect="1"/>
          </p:cNvPicPr>
          <p:nvPr/>
        </p:nvPicPr>
        <p:blipFill>
          <a:blip r:embed="rId3"/>
          <a:stretch>
            <a:fillRect/>
          </a:stretch>
        </p:blipFill>
        <p:spPr>
          <a:xfrm>
            <a:off x="212516" y="1845872"/>
            <a:ext cx="4937725" cy="4115160"/>
          </a:xfrm>
          <a:prstGeom prst="rect">
            <a:avLst/>
          </a:prstGeom>
        </p:spPr>
      </p:pic>
    </p:spTree>
    <p:extLst>
      <p:ext uri="{BB962C8B-B14F-4D97-AF65-F5344CB8AC3E}">
        <p14:creationId xmlns:p14="http://schemas.microsoft.com/office/powerpoint/2010/main" val="1980548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C073307-8E1B-CA5B-ECD4-5A7C2B8C0103}"/>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6D133D0D-D220-C9C2-011F-A9628782AB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TextBox 4">
            <a:extLst>
              <a:ext uri="{FF2B5EF4-FFF2-40B4-BE49-F238E27FC236}">
                <a16:creationId xmlns:a16="http://schemas.microsoft.com/office/drawing/2014/main" id="{A901DA85-4D64-67B0-F29A-7E1406DA2C9C}"/>
              </a:ext>
            </a:extLst>
          </p:cNvPr>
          <p:cNvSpPr txBox="1"/>
          <p:nvPr/>
        </p:nvSpPr>
        <p:spPr>
          <a:xfrm>
            <a:off x="214579" y="886349"/>
            <a:ext cx="5672176" cy="5095221"/>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Bef>
                <a:spcPts val="1000"/>
              </a:spcBef>
            </a:pPr>
            <a:r>
              <a:rPr lang="en-US" sz="4400" err="1">
                <a:solidFill>
                  <a:srgbClr val="FFFFFF"/>
                </a:solidFill>
              </a:rPr>
              <a:t>Behaviour</a:t>
            </a:r>
            <a:endParaRPr lang="en-US" err="1">
              <a:ea typeface="+mn-ea"/>
              <a:cs typeface="+mn-cs"/>
            </a:endParaRPr>
          </a:p>
        </p:txBody>
      </p:sp>
      <p:cxnSp>
        <p:nvCxnSpPr>
          <p:cNvPr id="12" name="Straight Connector 11">
            <a:extLst>
              <a:ext uri="{FF2B5EF4-FFF2-40B4-BE49-F238E27FC236}">
                <a16:creationId xmlns:a16="http://schemas.microsoft.com/office/drawing/2014/main" id="{DEB5A5A6-0BC2-F42E-9DED-604DC3C0A8E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D38159D-10A0-04A2-24DE-FF4F6AEA173B}"/>
              </a:ext>
            </a:extLst>
          </p:cNvPr>
          <p:cNvSpPr txBox="1"/>
          <p:nvPr/>
        </p:nvSpPr>
        <p:spPr>
          <a:xfrm>
            <a:off x="6091098" y="2003028"/>
            <a:ext cx="5733690"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FFC000"/>
                </a:solidFill>
              </a:rPr>
              <a:t>We aim to use positive and proactive strategies  to develop positive behaviour in children. We promote the rights of the individual child and we support behaviour by building on self-esteem and by encouraging confidence to share their feelings</a:t>
            </a:r>
            <a:endParaRPr lang="en-GB" dirty="0"/>
          </a:p>
          <a:p>
            <a:endParaRPr lang="en-GB" dirty="0">
              <a:solidFill>
                <a:srgbClr val="FFC000"/>
              </a:solidFill>
            </a:endParaRPr>
          </a:p>
          <a:p>
            <a:r>
              <a:rPr lang="en-GB" dirty="0">
                <a:solidFill>
                  <a:srgbClr val="FFC000"/>
                </a:solidFill>
              </a:rPr>
              <a:t>If concerns are raised over your child's behaviour then we will discuss an action plan with you to support your child going forward</a:t>
            </a:r>
          </a:p>
        </p:txBody>
      </p:sp>
      <p:pic>
        <p:nvPicPr>
          <p:cNvPr id="7" name="Picture 6" descr="Image result for good behaviour images">
            <a:extLst>
              <a:ext uri="{FF2B5EF4-FFF2-40B4-BE49-F238E27FC236}">
                <a16:creationId xmlns:a16="http://schemas.microsoft.com/office/drawing/2014/main" id="{4AE6CAC5-76AC-1057-FBB1-66E65077199C}"/>
              </a:ext>
            </a:extLst>
          </p:cNvPr>
          <p:cNvPicPr>
            <a:picLocks noChangeAspect="1"/>
          </p:cNvPicPr>
          <p:nvPr/>
        </p:nvPicPr>
        <p:blipFill>
          <a:blip r:embed="rId2"/>
          <a:stretch>
            <a:fillRect/>
          </a:stretch>
        </p:blipFill>
        <p:spPr>
          <a:xfrm>
            <a:off x="217714" y="2408465"/>
            <a:ext cx="4871357" cy="3211284"/>
          </a:xfrm>
          <a:prstGeom prst="rect">
            <a:avLst/>
          </a:prstGeom>
        </p:spPr>
      </p:pic>
    </p:spTree>
    <p:extLst>
      <p:ext uri="{BB962C8B-B14F-4D97-AF65-F5344CB8AC3E}">
        <p14:creationId xmlns:p14="http://schemas.microsoft.com/office/powerpoint/2010/main" val="11338214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2498754-1542-3D52-6547-54C2F79A9756}"/>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F98EA66D-0700-BEE3-649B-2C787B5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TextBox 4">
            <a:extLst>
              <a:ext uri="{FF2B5EF4-FFF2-40B4-BE49-F238E27FC236}">
                <a16:creationId xmlns:a16="http://schemas.microsoft.com/office/drawing/2014/main" id="{F60720B2-53AD-B8E6-866E-211D6F360AB2}"/>
              </a:ext>
            </a:extLst>
          </p:cNvPr>
          <p:cNvSpPr txBox="1"/>
          <p:nvPr/>
        </p:nvSpPr>
        <p:spPr>
          <a:xfrm>
            <a:off x="214579" y="886349"/>
            <a:ext cx="5672176" cy="5095221"/>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Bef>
                <a:spcPts val="1000"/>
              </a:spcBef>
            </a:pPr>
            <a:r>
              <a:rPr lang="en-US" sz="4400">
                <a:solidFill>
                  <a:srgbClr val="FFFFFF"/>
                </a:solidFill>
              </a:rPr>
              <a:t>Equality and Diversity</a:t>
            </a:r>
            <a:endParaRPr lang="en-US">
              <a:ea typeface="+mn-ea"/>
              <a:cs typeface="+mn-cs"/>
            </a:endParaRPr>
          </a:p>
        </p:txBody>
      </p:sp>
      <p:cxnSp>
        <p:nvCxnSpPr>
          <p:cNvPr id="12" name="Straight Connector 11">
            <a:extLst>
              <a:ext uri="{FF2B5EF4-FFF2-40B4-BE49-F238E27FC236}">
                <a16:creationId xmlns:a16="http://schemas.microsoft.com/office/drawing/2014/main" id="{43E920C3-0E32-53AF-8947-B438502E50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D99A10A-B751-6C8F-3E46-4EC86BA1EF86}"/>
              </a:ext>
            </a:extLst>
          </p:cNvPr>
          <p:cNvSpPr txBox="1"/>
          <p:nvPr/>
        </p:nvSpPr>
        <p:spPr>
          <a:xfrm>
            <a:off x="6091098" y="2621254"/>
            <a:ext cx="5733690"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FFC000"/>
                </a:solidFill>
              </a:rPr>
              <a:t>We positively value and respect that we live in a </a:t>
            </a:r>
            <a:r>
              <a:rPr lang="en-GB" dirty="0" err="1">
                <a:solidFill>
                  <a:srgbClr val="FFC000"/>
                </a:solidFill>
              </a:rPr>
              <a:t>muti</a:t>
            </a:r>
            <a:r>
              <a:rPr lang="en-GB" dirty="0">
                <a:solidFill>
                  <a:srgbClr val="FFC000"/>
                </a:solidFill>
              </a:rPr>
              <a:t>-cultural and multi-faith society and respect children from all </a:t>
            </a:r>
            <a:r>
              <a:rPr lang="en-GB" dirty="0" err="1">
                <a:solidFill>
                  <a:srgbClr val="FFC000"/>
                </a:solidFill>
              </a:rPr>
              <a:t>ethinic</a:t>
            </a:r>
            <a:r>
              <a:rPr lang="en-GB" dirty="0">
                <a:solidFill>
                  <a:srgbClr val="FFC000"/>
                </a:solidFill>
              </a:rPr>
              <a:t> and religions backgrounds and abilities. Our staff positively encourage all children to participate in all activities and each child is treated as an individual.</a:t>
            </a:r>
          </a:p>
        </p:txBody>
      </p:sp>
      <p:pic>
        <p:nvPicPr>
          <p:cNvPr id="3" name="Picture 2" descr="A group of colorful people in a circle&#10;&#10;AI-generated content may be incorrect.">
            <a:extLst>
              <a:ext uri="{FF2B5EF4-FFF2-40B4-BE49-F238E27FC236}">
                <a16:creationId xmlns:a16="http://schemas.microsoft.com/office/drawing/2014/main" id="{0F4056A7-236D-72DA-5108-D4D1C75517A5}"/>
              </a:ext>
            </a:extLst>
          </p:cNvPr>
          <p:cNvPicPr>
            <a:picLocks noChangeAspect="1"/>
          </p:cNvPicPr>
          <p:nvPr/>
        </p:nvPicPr>
        <p:blipFill>
          <a:blip r:embed="rId2"/>
          <a:stretch>
            <a:fillRect/>
          </a:stretch>
        </p:blipFill>
        <p:spPr>
          <a:xfrm>
            <a:off x="810255" y="1959905"/>
            <a:ext cx="4087302" cy="3858342"/>
          </a:xfrm>
          <a:prstGeom prst="rect">
            <a:avLst/>
          </a:prstGeom>
        </p:spPr>
      </p:pic>
    </p:spTree>
    <p:extLst>
      <p:ext uri="{BB962C8B-B14F-4D97-AF65-F5344CB8AC3E}">
        <p14:creationId xmlns:p14="http://schemas.microsoft.com/office/powerpoint/2010/main" val="42409002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48891E-00D9-5927-AAA6-113422BACEF9}"/>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398888BF-E79F-CCFC-3400-BA1AE59566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TextBox 4">
            <a:extLst>
              <a:ext uri="{FF2B5EF4-FFF2-40B4-BE49-F238E27FC236}">
                <a16:creationId xmlns:a16="http://schemas.microsoft.com/office/drawing/2014/main" id="{7106BA3E-6F85-3679-DB82-974D34788557}"/>
              </a:ext>
            </a:extLst>
          </p:cNvPr>
          <p:cNvSpPr txBox="1"/>
          <p:nvPr/>
        </p:nvSpPr>
        <p:spPr>
          <a:xfrm>
            <a:off x="214579" y="886349"/>
            <a:ext cx="4938931" cy="5095221"/>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Bef>
                <a:spcPts val="1000"/>
              </a:spcBef>
            </a:pPr>
            <a:r>
              <a:rPr lang="en-US" sz="4400">
                <a:solidFill>
                  <a:srgbClr val="FFFFFF"/>
                </a:solidFill>
              </a:rPr>
              <a:t>Key Nursery Information</a:t>
            </a:r>
            <a:endParaRPr lang="en-US">
              <a:ea typeface="+mn-ea"/>
              <a:cs typeface="+mn-cs"/>
            </a:endParaRPr>
          </a:p>
        </p:txBody>
      </p:sp>
      <p:cxnSp>
        <p:nvCxnSpPr>
          <p:cNvPr id="12" name="Straight Connector 11">
            <a:extLst>
              <a:ext uri="{FF2B5EF4-FFF2-40B4-BE49-F238E27FC236}">
                <a16:creationId xmlns:a16="http://schemas.microsoft.com/office/drawing/2014/main" id="{6711B9BB-0EB1-15EF-D06B-55E2F8A233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B1C52B9-A082-AEC0-D360-0C1D1914B250}"/>
              </a:ext>
            </a:extLst>
          </p:cNvPr>
          <p:cNvSpPr txBox="1"/>
          <p:nvPr/>
        </p:nvSpPr>
        <p:spPr>
          <a:xfrm>
            <a:off x="5710099" y="-5230"/>
            <a:ext cx="6265651" cy="92025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2000" b="1" dirty="0">
              <a:solidFill>
                <a:srgbClr val="FFC000"/>
              </a:solidFill>
            </a:endParaRPr>
          </a:p>
          <a:p>
            <a:r>
              <a:rPr lang="en-GB" sz="2400" b="1" dirty="0">
                <a:solidFill>
                  <a:srgbClr val="FFC000"/>
                </a:solidFill>
              </a:rPr>
              <a:t>Mobile Phones</a:t>
            </a:r>
            <a:endParaRPr lang="en-GB" sz="2000" dirty="0">
              <a:solidFill>
                <a:srgbClr val="FFC000"/>
              </a:solidFill>
            </a:endParaRPr>
          </a:p>
          <a:p>
            <a:r>
              <a:rPr lang="en-GB" sz="1600" dirty="0">
                <a:solidFill>
                  <a:srgbClr val="FFC000"/>
                </a:solidFill>
              </a:rPr>
              <a:t>We operate a </a:t>
            </a:r>
            <a:r>
              <a:rPr lang="en-GB" sz="1600" b="1" dirty="0">
                <a:solidFill>
                  <a:srgbClr val="FFC000"/>
                </a:solidFill>
              </a:rPr>
              <a:t>NO</a:t>
            </a:r>
            <a:r>
              <a:rPr lang="en-GB" sz="1600" dirty="0">
                <a:solidFill>
                  <a:srgbClr val="FFC000"/>
                </a:solidFill>
              </a:rPr>
              <a:t> mobile phone policy within the nursery and outside space and no videos or photographs can be made on any other device</a:t>
            </a:r>
          </a:p>
          <a:p>
            <a:endParaRPr lang="en-GB" sz="1600" dirty="0">
              <a:solidFill>
                <a:srgbClr val="FFC000"/>
              </a:solidFill>
            </a:endParaRPr>
          </a:p>
          <a:p>
            <a:r>
              <a:rPr lang="en-GB" sz="2400" b="1" dirty="0">
                <a:solidFill>
                  <a:srgbClr val="FFC000"/>
                </a:solidFill>
              </a:rPr>
              <a:t>Parking</a:t>
            </a:r>
          </a:p>
          <a:p>
            <a:r>
              <a:rPr lang="en-GB" dirty="0">
                <a:solidFill>
                  <a:srgbClr val="FFC000"/>
                </a:solidFill>
              </a:rPr>
              <a:t>We ask parents to be vigilant when approaching the nursery grounds and request that parents.</a:t>
            </a:r>
          </a:p>
          <a:p>
            <a:r>
              <a:rPr lang="en-GB" dirty="0">
                <a:solidFill>
                  <a:srgbClr val="FFC000"/>
                </a:solidFill>
              </a:rPr>
              <a:t> </a:t>
            </a:r>
          </a:p>
          <a:p>
            <a:r>
              <a:rPr lang="en-GB" dirty="0">
                <a:solidFill>
                  <a:srgbClr val="FFC000"/>
                </a:solidFill>
              </a:rPr>
              <a:t>To park with care and consideration. If parking is available at the nursery it is strictly limited to dropping off and picking up. </a:t>
            </a:r>
          </a:p>
          <a:p>
            <a:r>
              <a:rPr lang="en-GB" dirty="0">
                <a:solidFill>
                  <a:srgbClr val="FFC000"/>
                </a:solidFill>
              </a:rPr>
              <a:t>We cannot be held responsible for any damage incurred to vehicles or property whilst in the nursery area. </a:t>
            </a:r>
            <a:endParaRPr lang="en-GB" dirty="0"/>
          </a:p>
          <a:p>
            <a:endParaRPr lang="en-GB" sz="2000" dirty="0">
              <a:solidFill>
                <a:srgbClr val="FFC000"/>
              </a:solidFill>
            </a:endParaRPr>
          </a:p>
          <a:p>
            <a:r>
              <a:rPr lang="en-GB" sz="2400" b="1" dirty="0">
                <a:solidFill>
                  <a:srgbClr val="FFC000"/>
                </a:solidFill>
              </a:rPr>
              <a:t>Toys</a:t>
            </a:r>
          </a:p>
          <a:p>
            <a:r>
              <a:rPr lang="en-GB" dirty="0">
                <a:solidFill>
                  <a:srgbClr val="FFC000"/>
                </a:solidFill>
              </a:rPr>
              <a:t>We have a wide variety of toys and equipment for your child to explore with and therefore discourage your child from bringing their own toys from home unless it has been requested for a specific learning aspect.</a:t>
            </a:r>
          </a:p>
          <a:p>
            <a:endParaRPr lang="en-GB" dirty="0">
              <a:solidFill>
                <a:srgbClr val="FFC000"/>
              </a:solidFill>
            </a:endParaRPr>
          </a:p>
          <a:p>
            <a:r>
              <a:rPr lang="en-GB" dirty="0">
                <a:solidFill>
                  <a:srgbClr val="FFC000"/>
                </a:solidFill>
              </a:rPr>
              <a:t>The nursery does not accept any responsibility for toys that are brought in from home</a:t>
            </a:r>
          </a:p>
          <a:p>
            <a:endParaRPr lang="en-GB" sz="2000" dirty="0">
              <a:solidFill>
                <a:srgbClr val="FFC000"/>
              </a:solidFill>
            </a:endParaRPr>
          </a:p>
          <a:p>
            <a:endParaRPr lang="en-GB" sz="2000" dirty="0">
              <a:solidFill>
                <a:srgbClr val="FFC000"/>
              </a:solidFill>
            </a:endParaRPr>
          </a:p>
          <a:p>
            <a:endParaRPr lang="en-GB" sz="2000" dirty="0">
              <a:solidFill>
                <a:srgbClr val="FFC000"/>
              </a:solidFill>
            </a:endParaRPr>
          </a:p>
          <a:p>
            <a:endParaRPr lang="en-GB" sz="2000" dirty="0">
              <a:solidFill>
                <a:srgbClr val="FFC000"/>
              </a:solidFill>
            </a:endParaRPr>
          </a:p>
          <a:p>
            <a:endParaRPr lang="en-GB" sz="2000" dirty="0">
              <a:solidFill>
                <a:srgbClr val="FFC000"/>
              </a:solidFill>
            </a:endParaRPr>
          </a:p>
          <a:p>
            <a:endParaRPr lang="en-GB" sz="2000" dirty="0">
              <a:solidFill>
                <a:srgbClr val="FFC000"/>
              </a:solidFill>
            </a:endParaRPr>
          </a:p>
          <a:p>
            <a:endParaRPr lang="en-GB" sz="2000" dirty="0">
              <a:solidFill>
                <a:srgbClr val="FFC000"/>
              </a:solidFill>
            </a:endParaRPr>
          </a:p>
          <a:p>
            <a:endParaRPr lang="en-GB" sz="2000" dirty="0">
              <a:solidFill>
                <a:srgbClr val="FFC000"/>
              </a:solidFill>
            </a:endParaRPr>
          </a:p>
          <a:p>
            <a:endParaRPr lang="en-GB" sz="2000" dirty="0">
              <a:solidFill>
                <a:srgbClr val="FFC000"/>
              </a:solidFill>
            </a:endParaRPr>
          </a:p>
        </p:txBody>
      </p:sp>
      <p:pic>
        <p:nvPicPr>
          <p:cNvPr id="6" name="Picture 5" descr="Picture">
            <a:extLst>
              <a:ext uri="{FF2B5EF4-FFF2-40B4-BE49-F238E27FC236}">
                <a16:creationId xmlns:a16="http://schemas.microsoft.com/office/drawing/2014/main" id="{F083982D-726C-02C6-BD04-70A6A9A6F2CB}"/>
              </a:ext>
            </a:extLst>
          </p:cNvPr>
          <p:cNvPicPr>
            <a:picLocks noChangeAspect="1"/>
          </p:cNvPicPr>
          <p:nvPr/>
        </p:nvPicPr>
        <p:blipFill>
          <a:blip r:embed="rId2"/>
          <a:stretch>
            <a:fillRect/>
          </a:stretch>
        </p:blipFill>
        <p:spPr>
          <a:xfrm>
            <a:off x="212516" y="1845872"/>
            <a:ext cx="4937725" cy="4115160"/>
          </a:xfrm>
          <a:prstGeom prst="rect">
            <a:avLst/>
          </a:prstGeom>
        </p:spPr>
      </p:pic>
    </p:spTree>
    <p:extLst>
      <p:ext uri="{BB962C8B-B14F-4D97-AF65-F5344CB8AC3E}">
        <p14:creationId xmlns:p14="http://schemas.microsoft.com/office/powerpoint/2010/main" val="1759130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71320EF-26A7-6999-5AF8-AE2E99D4CE7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51BA33BE-10B4-4781-0E46-DC70BAE0BC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TextBox 4">
            <a:extLst>
              <a:ext uri="{FF2B5EF4-FFF2-40B4-BE49-F238E27FC236}">
                <a16:creationId xmlns:a16="http://schemas.microsoft.com/office/drawing/2014/main" id="{68E7A695-F1B5-CC5C-F678-26008774F0D5}"/>
              </a:ext>
            </a:extLst>
          </p:cNvPr>
          <p:cNvSpPr txBox="1"/>
          <p:nvPr/>
        </p:nvSpPr>
        <p:spPr>
          <a:xfrm>
            <a:off x="214579" y="886349"/>
            <a:ext cx="4938931" cy="5095221"/>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Bef>
                <a:spcPts val="1000"/>
              </a:spcBef>
            </a:pPr>
            <a:r>
              <a:rPr lang="en-US" sz="4400">
                <a:solidFill>
                  <a:srgbClr val="FFFFFF"/>
                </a:solidFill>
              </a:rPr>
              <a:t>Complaints</a:t>
            </a:r>
            <a:endParaRPr lang="en-US">
              <a:ea typeface="+mn-ea"/>
              <a:cs typeface="+mn-cs"/>
            </a:endParaRPr>
          </a:p>
        </p:txBody>
      </p:sp>
      <p:cxnSp>
        <p:nvCxnSpPr>
          <p:cNvPr id="12" name="Straight Connector 11">
            <a:extLst>
              <a:ext uri="{FF2B5EF4-FFF2-40B4-BE49-F238E27FC236}">
                <a16:creationId xmlns:a16="http://schemas.microsoft.com/office/drawing/2014/main" id="{A5A96644-5083-4B47-9B9C-38DBD39A57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96E7539C-9741-A002-DE69-59ABBAD8F1AD}"/>
              </a:ext>
            </a:extLst>
          </p:cNvPr>
          <p:cNvSpPr txBox="1"/>
          <p:nvPr/>
        </p:nvSpPr>
        <p:spPr>
          <a:xfrm>
            <a:off x="6218214" y="1457255"/>
            <a:ext cx="5623283"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FFC000"/>
                </a:solidFill>
              </a:rPr>
              <a:t>On rare occasions complaints sometimes arise. </a:t>
            </a:r>
          </a:p>
          <a:p>
            <a:r>
              <a:rPr lang="en-US" dirty="0">
                <a:solidFill>
                  <a:srgbClr val="FFC000"/>
                </a:solidFill>
              </a:rPr>
              <a:t>All complaints made by parents or guardians will be treated seriously and we aim to resolve these sympathetically and quickly. </a:t>
            </a:r>
          </a:p>
          <a:p>
            <a:r>
              <a:rPr lang="en-US" dirty="0">
                <a:solidFill>
                  <a:srgbClr val="FFC000"/>
                </a:solidFill>
              </a:rPr>
              <a:t>We recommend that any concerns or complaints regarding our nursery or service should in the first instance to the Nursey lead. If this is not appropriate please bring your complaint to the attention of the Nursery Director. All complaints are logged with the details of the action that has been undertaken</a:t>
            </a:r>
          </a:p>
          <a:p>
            <a:r>
              <a:rPr lang="en-US" dirty="0">
                <a:solidFill>
                  <a:srgbClr val="FFC000"/>
                </a:solidFill>
              </a:rPr>
              <a:t>.</a:t>
            </a:r>
          </a:p>
          <a:p>
            <a:r>
              <a:rPr lang="en-US" dirty="0">
                <a:solidFill>
                  <a:srgbClr val="FFC000"/>
                </a:solidFill>
              </a:rPr>
              <a:t>In the unlikely event that you feel that your concerns need to be raised further please contact the nursery's regulatory body </a:t>
            </a:r>
            <a:r>
              <a:rPr lang="en-US" dirty="0" err="1">
                <a:solidFill>
                  <a:srgbClr val="FFC000"/>
                </a:solidFill>
              </a:rPr>
              <a:t>Ofsted</a:t>
            </a:r>
            <a:endParaRPr lang="en-US" dirty="0">
              <a:solidFill>
                <a:srgbClr val="FFC000"/>
              </a:solidFill>
            </a:endParaRPr>
          </a:p>
          <a:p>
            <a:endParaRPr lang="en-US" dirty="0">
              <a:solidFill>
                <a:srgbClr val="FFC000"/>
              </a:solidFill>
            </a:endParaRPr>
          </a:p>
          <a:p>
            <a:r>
              <a:rPr lang="en-US" dirty="0">
                <a:solidFill>
                  <a:srgbClr val="FFC000"/>
                </a:solidFill>
              </a:rPr>
              <a:t> </a:t>
            </a:r>
            <a:r>
              <a:rPr lang="en-US" dirty="0">
                <a:solidFill>
                  <a:srgbClr val="0B0C0C"/>
                </a:solidFill>
                <a:ea typeface="+mn-lt"/>
                <a:cs typeface="+mn-lt"/>
              </a:rPr>
              <a:t> </a:t>
            </a:r>
            <a:r>
              <a:rPr lang="en-US" dirty="0">
                <a:solidFill>
                  <a:srgbClr val="0B0C0C"/>
                </a:solidFill>
                <a:ea typeface="+mn-lt"/>
                <a:cs typeface="+mn-lt"/>
                <a:hlinkClick r:id="rId2"/>
              </a:rPr>
              <a:t>enquiries@ofsted.gov.uk</a:t>
            </a:r>
            <a:r>
              <a:rPr lang="en-US" dirty="0">
                <a:solidFill>
                  <a:srgbClr val="FFC000"/>
                </a:solidFill>
                <a:ea typeface="+mn-lt"/>
                <a:cs typeface="+mn-lt"/>
              </a:rPr>
              <a:t> or 0300 123 4666</a:t>
            </a:r>
          </a:p>
        </p:txBody>
      </p:sp>
      <p:pic>
        <p:nvPicPr>
          <p:cNvPr id="6" name="Picture 5" descr="A cartoon character holding a folder&#10;&#10;AI-generated content may be incorrect.">
            <a:extLst>
              <a:ext uri="{FF2B5EF4-FFF2-40B4-BE49-F238E27FC236}">
                <a16:creationId xmlns:a16="http://schemas.microsoft.com/office/drawing/2014/main" id="{176D059B-581C-626B-C46C-9718046ABC97}"/>
              </a:ext>
            </a:extLst>
          </p:cNvPr>
          <p:cNvPicPr>
            <a:picLocks noChangeAspect="1"/>
          </p:cNvPicPr>
          <p:nvPr/>
        </p:nvPicPr>
        <p:blipFill>
          <a:blip r:embed="rId3"/>
          <a:stretch>
            <a:fillRect/>
          </a:stretch>
        </p:blipFill>
        <p:spPr>
          <a:xfrm>
            <a:off x="561886" y="1949661"/>
            <a:ext cx="4224606" cy="4166378"/>
          </a:xfrm>
          <a:prstGeom prst="rect">
            <a:avLst/>
          </a:prstGeom>
        </p:spPr>
      </p:pic>
    </p:spTree>
    <p:extLst>
      <p:ext uri="{BB962C8B-B14F-4D97-AF65-F5344CB8AC3E}">
        <p14:creationId xmlns:p14="http://schemas.microsoft.com/office/powerpoint/2010/main" val="4241706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E43EE94-EA9D-E9A2-2D85-1C64D2B6E7C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82533603-B804-2A93-5240-380E358B62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TextBox 4">
            <a:extLst>
              <a:ext uri="{FF2B5EF4-FFF2-40B4-BE49-F238E27FC236}">
                <a16:creationId xmlns:a16="http://schemas.microsoft.com/office/drawing/2014/main" id="{19D1E97A-9C10-FD9A-B62A-D16DA0F5F5DB}"/>
              </a:ext>
            </a:extLst>
          </p:cNvPr>
          <p:cNvSpPr txBox="1"/>
          <p:nvPr/>
        </p:nvSpPr>
        <p:spPr>
          <a:xfrm>
            <a:off x="214579" y="440651"/>
            <a:ext cx="4938931" cy="5095221"/>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Bef>
                <a:spcPts val="1000"/>
              </a:spcBef>
            </a:pPr>
            <a:r>
              <a:rPr lang="en-US" sz="4400">
                <a:solidFill>
                  <a:srgbClr val="FFFFFF"/>
                </a:solidFill>
              </a:rPr>
              <a:t>FAQs</a:t>
            </a:r>
            <a:endParaRPr lang="en-US">
              <a:ea typeface="+mn-ea"/>
              <a:cs typeface="+mn-cs"/>
            </a:endParaRPr>
          </a:p>
        </p:txBody>
      </p:sp>
      <p:cxnSp>
        <p:nvCxnSpPr>
          <p:cNvPr id="12" name="Straight Connector 11">
            <a:extLst>
              <a:ext uri="{FF2B5EF4-FFF2-40B4-BE49-F238E27FC236}">
                <a16:creationId xmlns:a16="http://schemas.microsoft.com/office/drawing/2014/main" id="{28346B52-8BB6-A211-54CA-A8737EFD2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C6E075C-0709-CAAA-BD47-FC81E6B68D14}"/>
              </a:ext>
            </a:extLst>
          </p:cNvPr>
          <p:cNvSpPr txBox="1"/>
          <p:nvPr/>
        </p:nvSpPr>
        <p:spPr>
          <a:xfrm>
            <a:off x="195532" y="1374475"/>
            <a:ext cx="4971689" cy="65556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FFC000"/>
                </a:solidFill>
              </a:rPr>
              <a:t>Is there a minimum amount of time that my child needs to attend</a:t>
            </a:r>
          </a:p>
          <a:p>
            <a:endParaRPr lang="en-US" dirty="0">
              <a:solidFill>
                <a:srgbClr val="FFC000"/>
              </a:solidFill>
            </a:endParaRPr>
          </a:p>
          <a:p>
            <a:endParaRPr lang="en-US" dirty="0">
              <a:solidFill>
                <a:srgbClr val="FFC000"/>
              </a:solidFill>
            </a:endParaRPr>
          </a:p>
          <a:p>
            <a:endParaRPr lang="en-US" dirty="0">
              <a:solidFill>
                <a:srgbClr val="FFC000"/>
              </a:solidFill>
            </a:endParaRPr>
          </a:p>
          <a:p>
            <a:endParaRPr lang="en-US" dirty="0">
              <a:solidFill>
                <a:srgbClr val="FFC000"/>
              </a:solidFill>
            </a:endParaRPr>
          </a:p>
          <a:p>
            <a:r>
              <a:rPr lang="en-US" dirty="0">
                <a:solidFill>
                  <a:srgbClr val="FFC000"/>
                </a:solidFill>
              </a:rPr>
              <a:t>Do you accept government funded hours</a:t>
            </a:r>
            <a:endParaRPr lang="en-US" dirty="0"/>
          </a:p>
          <a:p>
            <a:endParaRPr lang="en-US" dirty="0">
              <a:solidFill>
                <a:srgbClr val="FFC000"/>
              </a:solidFill>
            </a:endParaRPr>
          </a:p>
          <a:p>
            <a:endParaRPr lang="en-US" dirty="0">
              <a:solidFill>
                <a:srgbClr val="FFC000"/>
              </a:solidFill>
            </a:endParaRPr>
          </a:p>
          <a:p>
            <a:endParaRPr lang="en-US" dirty="0">
              <a:solidFill>
                <a:srgbClr val="FFC000"/>
              </a:solidFill>
            </a:endParaRPr>
          </a:p>
          <a:p>
            <a:r>
              <a:rPr lang="en-US" dirty="0">
                <a:solidFill>
                  <a:srgbClr val="FFC000"/>
                </a:solidFill>
              </a:rPr>
              <a:t>Do I pay if my child is absent from sickness or holiday</a:t>
            </a:r>
            <a:endParaRPr lang="en-US" dirty="0"/>
          </a:p>
          <a:p>
            <a:endParaRPr lang="en-US" dirty="0">
              <a:solidFill>
                <a:srgbClr val="FFC000"/>
              </a:solidFill>
            </a:endParaRPr>
          </a:p>
          <a:p>
            <a:endParaRPr lang="en-US" dirty="0">
              <a:solidFill>
                <a:srgbClr val="FFC000"/>
              </a:solidFill>
            </a:endParaRPr>
          </a:p>
          <a:p>
            <a:endParaRPr lang="en-US" dirty="0">
              <a:solidFill>
                <a:srgbClr val="FFC000"/>
              </a:solidFill>
            </a:endParaRPr>
          </a:p>
          <a:p>
            <a:endParaRPr lang="en-US" dirty="0">
              <a:solidFill>
                <a:srgbClr val="FFC000"/>
              </a:solidFill>
            </a:endParaRPr>
          </a:p>
          <a:p>
            <a:endParaRPr lang="en-US" dirty="0">
              <a:solidFill>
                <a:srgbClr val="FFC000"/>
              </a:solidFill>
            </a:endParaRPr>
          </a:p>
          <a:p>
            <a:r>
              <a:rPr lang="en-US" dirty="0">
                <a:solidFill>
                  <a:srgbClr val="FFC000"/>
                </a:solidFill>
              </a:rPr>
              <a:t>Do you provide meals</a:t>
            </a:r>
          </a:p>
          <a:p>
            <a:endParaRPr lang="en-US" sz="1600" dirty="0">
              <a:solidFill>
                <a:srgbClr val="FFC000"/>
              </a:solidFill>
            </a:endParaRPr>
          </a:p>
          <a:p>
            <a:endParaRPr lang="en-US" sz="1600" dirty="0">
              <a:solidFill>
                <a:srgbClr val="FFC000"/>
              </a:solidFill>
            </a:endParaRPr>
          </a:p>
          <a:p>
            <a:endParaRPr lang="en-US" sz="1600" dirty="0">
              <a:solidFill>
                <a:srgbClr val="FFC000"/>
              </a:solidFill>
            </a:endParaRPr>
          </a:p>
          <a:p>
            <a:endParaRPr lang="en-US" sz="1600" dirty="0">
              <a:solidFill>
                <a:srgbClr val="FFC000"/>
              </a:solidFill>
            </a:endParaRPr>
          </a:p>
          <a:p>
            <a:r>
              <a:rPr lang="en-US" sz="1600" dirty="0">
                <a:solidFill>
                  <a:srgbClr val="FFC000"/>
                </a:solidFill>
              </a:rPr>
              <a:t>I</a:t>
            </a:r>
          </a:p>
          <a:p>
            <a:endParaRPr lang="en-US" sz="1600" dirty="0">
              <a:solidFill>
                <a:srgbClr val="FFC000"/>
              </a:solidFill>
            </a:endParaRPr>
          </a:p>
        </p:txBody>
      </p:sp>
      <p:sp>
        <p:nvSpPr>
          <p:cNvPr id="8" name="TextBox 7">
            <a:extLst>
              <a:ext uri="{FF2B5EF4-FFF2-40B4-BE49-F238E27FC236}">
                <a16:creationId xmlns:a16="http://schemas.microsoft.com/office/drawing/2014/main" id="{9CE2AC71-62B7-2539-78DF-37EDE97175E8}"/>
              </a:ext>
            </a:extLst>
          </p:cNvPr>
          <p:cNvSpPr txBox="1"/>
          <p:nvPr/>
        </p:nvSpPr>
        <p:spPr>
          <a:xfrm>
            <a:off x="5616914" y="1265745"/>
            <a:ext cx="6405495"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FFC000"/>
                </a:solidFill>
              </a:rPr>
              <a:t>We have morning and afternoon sessions from Monday to Friday and your child will need to attend a minimum of six sessions</a:t>
            </a:r>
            <a:endParaRPr lang="en-US" dirty="0"/>
          </a:p>
          <a:p>
            <a:endParaRPr lang="en-US" dirty="0"/>
          </a:p>
          <a:p>
            <a:r>
              <a:rPr lang="en-US" dirty="0">
                <a:solidFill>
                  <a:srgbClr val="FFC000"/>
                </a:solidFill>
              </a:rPr>
              <a:t>Yes, you will need to provide us with the government registration number before your child starts. To check your eligibility contact </a:t>
            </a:r>
            <a:r>
              <a:rPr lang="en-GB" dirty="0">
                <a:solidFill>
                  <a:srgbClr val="FFC000"/>
                </a:solidFill>
                <a:hlinkClick r:id="rId2">
                  <a:extLst>
                    <a:ext uri="{A12FA001-AC4F-418D-AE19-62706E023703}">
                      <ahyp:hlinkClr xmlns:ahyp="http://schemas.microsoft.com/office/drawing/2018/hyperlinkcolor" val="tx"/>
                    </a:ext>
                  </a:extLst>
                </a:hlinkClick>
              </a:rPr>
              <a:t>www.childcarechoices.gov.uk</a:t>
            </a:r>
            <a:endParaRPr lang="en-GB" dirty="0">
              <a:solidFill>
                <a:srgbClr val="FFC000"/>
              </a:solidFill>
            </a:endParaRPr>
          </a:p>
          <a:p>
            <a:endParaRPr lang="en-GB" dirty="0">
              <a:solidFill>
                <a:srgbClr val="FFC000"/>
              </a:solidFill>
            </a:endParaRPr>
          </a:p>
          <a:p>
            <a:r>
              <a:rPr lang="en-GB" dirty="0">
                <a:solidFill>
                  <a:srgbClr val="FFC000"/>
                </a:solidFill>
              </a:rPr>
              <a:t>As our planning for staff coverage  has to  be planned in advance to ensure we comply with legal requirements you are still required to pay your fees if your child absent.</a:t>
            </a:r>
          </a:p>
          <a:p>
            <a:endParaRPr lang="en-GB" dirty="0">
              <a:solidFill>
                <a:srgbClr val="FFC000"/>
              </a:solidFill>
            </a:endParaRPr>
          </a:p>
          <a:p>
            <a:r>
              <a:rPr lang="en-GB" dirty="0">
                <a:solidFill>
                  <a:srgbClr val="FFC000"/>
                </a:solidFill>
              </a:rPr>
              <a:t>We do not provide meals at the nursery and parents will need to provide a packed lunch for children attending a full day session. Snacks of fresh fruit and fresh drinking water are provided. Please be aware that the Nursery is a nut free environment </a:t>
            </a:r>
          </a:p>
        </p:txBody>
      </p:sp>
    </p:spTree>
    <p:extLst>
      <p:ext uri="{BB962C8B-B14F-4D97-AF65-F5344CB8AC3E}">
        <p14:creationId xmlns:p14="http://schemas.microsoft.com/office/powerpoint/2010/main" val="1843480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docProps/app.xml><?xml version="1.0" encoding="utf-8"?>
<Properties xmlns="http://schemas.openxmlformats.org/officeDocument/2006/extended-properties" xmlns:vt="http://schemas.openxmlformats.org/officeDocument/2006/docPropsVTypes">
  <Template>office theme</Template>
  <TotalTime>19</TotalTime>
  <Words>2195</Words>
  <Application>Microsoft Office PowerPoint</Application>
  <PresentationFormat>Widescreen</PresentationFormat>
  <Paragraphs>180</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Aptos Display</vt:lpstr>
      <vt:lpstr>Arial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Offline</dc:creator>
  <cp:lastModifiedBy>James Offline</cp:lastModifiedBy>
  <cp:revision>7</cp:revision>
  <dcterms:created xsi:type="dcterms:W3CDTF">2025-06-30T09:01:06Z</dcterms:created>
  <dcterms:modified xsi:type="dcterms:W3CDTF">2025-07-16T10:44:22Z</dcterms:modified>
</cp:coreProperties>
</file>